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Lst>
  <p:sldSz cx="9144000" cy="5143500" type="screen16x9"/>
  <p:notesSz cx="6858000" cy="9144000"/>
  <p:embeddedFontLst>
    <p:embeddedFont>
      <p:font typeface="Proxima Nova" panose="020B0604020202020204" charset="0"/>
      <p:regular r:id="rId104"/>
      <p:bold r:id="rId105"/>
      <p:italic r:id="rId106"/>
      <p:boldItalic r:id="rId107"/>
    </p:embeddedFont>
    <p:embeddedFont>
      <p:font typeface="Proxima Nova Extrabold" panose="020B0604020202020204" charset="0"/>
      <p:bold r:id="rId108"/>
    </p:embeddedFont>
    <p:embeddedFont>
      <p:font typeface="Proxima Nova Semibold" panose="020B0604020202020204" charset="0"/>
      <p:regular r:id="rId109"/>
      <p:bold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f3a85d6a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f3a85d6a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3a85d6a23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3a85d6a2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f3a85d6a23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f3a85d6a23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1f3a85d6a23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1f3a85d6a23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f3a85d6a23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f3a85d6a23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3a85d6a23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3a85d6a23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3a85d6a23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3a85d6a23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f3a85d6a23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f3a85d6a2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3a85d6a23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f3a85d6a23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f3a85d6a23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f3a85d6a23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3a85d6a23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3a85d6a23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3a85d6a23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3a85d6a23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3a85d6a23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3a85d6a23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f3a85d6a2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f3a85d6a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3a85d6a23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3a85d6a23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3a85d6a23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3a85d6a23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3a85d6a23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3a85d6a2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3a85d6a23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3a85d6a23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3a85d6a23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3a85d6a23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3a85d6a23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3a85d6a23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f3a85d6a23_0_1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f3a85d6a23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3a85d6a23_0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3a85d6a23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3a85d6a23_0_1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3a85d6a23_0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f3a85d6a23_0_1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f3a85d6a23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f3a85d6a23_0_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f3a85d6a23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f3a85d6a23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f3a85d6a23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f3a85d6a23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f3a85d6a23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f3a85d6a23_0_1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f3a85d6a23_0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f3a85d6a23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f3a85d6a23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f3a85d6a23_0_1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f3a85d6a23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3a85d6a23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3a85d6a23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3a85d6a23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f3a85d6a23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f3a85d6a23_0_1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f3a85d6a23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f3a85d6a23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f3a85d6a23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f3a85d6a23_0_2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f3a85d6a23_0_2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f3a85d6a2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f3a85d6a2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f3ba9fe7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f3ba9fe7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f3a85d6a2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f3a85d6a2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f3a85d6a23_0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f3a85d6a23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f3a85d6a23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f3a85d6a23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f3a85d6a23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f3a85d6a23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f3a85d6a23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f3a85d6a23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f3a85d6a23_0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f3a85d6a23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f3a85d6a23_0_1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f3a85d6a23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f3a85d6a23_0_1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f3a85d6a23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f3a85d6a23_0_1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f3a85d6a23_0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3a85d6a23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3a85d6a2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3a85d6a23_0_1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f3a85d6a23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f3a85d6a23_0_1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f3a85d6a23_0_1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f3a85d6a23_0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f3a85d6a23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f3a85d6a23_0_1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f3a85d6a23_0_1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3a85d6a23_0_1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3a85d6a23_0_1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f3a85d6a23_0_1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f3a85d6a23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f3a85d6a23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f3a85d6a23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f3a85d6a23_0_1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f3a85d6a23_0_1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f3a85d6a23_0_1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f3a85d6a23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f3a85d6a23_0_1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f3a85d6a23_0_1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f3a85d6a23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f3a85d6a2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f3a85d6a2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f3a85d6a2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f3a85d6a23_0_1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f3a85d6a23_0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f3a85d6a23_0_1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f3a85d6a23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f3a85d6a23_0_1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f3a85d6a23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f3a85d6a23_0_1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f3a85d6a23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f3a85d6a23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f3a85d6a23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f3a85d6a23_0_1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f3a85d6a23_0_1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f3a85d6a23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f3a85d6a23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f3a85d6a23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f3a85d6a23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f3a85d6a23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f3a85d6a23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3a85d6a2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3a85d6a2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f3a85d6a23_0_1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f3a85d6a23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f3a85d6a23_0_1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f3a85d6a23_0_1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f3a85d6a23_0_1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f3a85d6a23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f3a85d6a23_0_1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f3a85d6a23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f3a85d6a23_0_1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f3a85d6a23_0_1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f3a85d6a23_0_1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f3a85d6a23_0_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f3a85d6a23_0_1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f3a85d6a23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f3a85d6a23_0_1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f3a85d6a23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f3a85d6a23_0_1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f3a85d6a23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f3a85d6a23_0_1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f3a85d6a23_0_1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f3a85d6a2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f3a85d6a2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f3a85d6a23_0_2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f3a85d6a23_0_2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f3a85d6a23_0_2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f3a85d6a23_0_2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f3ba9fe74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f3ba9fe74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f3ba9fe74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f3ba9fe74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f3a85d6a23_0_2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f3a85d6a23_0_2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f3ba9fe74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f3ba9fe74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f3a85d6a23_0_2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f3a85d6a23_0_2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f3a85d6a23_0_2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f3a85d6a23_0_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f3a85d6a23_0_2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f3a85d6a23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f3a85d6a23_0_2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f3a85d6a23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3a85d6a23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3a85d6a23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f3a85d6a23_0_2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f3a85d6a23_0_2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f3a85d6a23_0_2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f3a85d6a23_0_2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f3a85d6a23_0_2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f3a85d6a23_0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f3a85d6a23_0_2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f3a85d6a23_0_2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f3a85d6a23_0_2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f3a85d6a23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f3a85d6a23_0_2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f3a85d6a23_0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f3a85d6a23_0_2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f3a85d6a23_0_2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f3a85d6a23_0_2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f3a85d6a23_0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f3a85d6a23_0_2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f3a85d6a23_0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f3a85d6a23_0_2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1f3a85d6a23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27.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image" Target="../media/image82.png"/></Relationships>
</file>

<file path=ppt/slides/_rels/slide8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12.png"/><Relationship Id="rId4" Type="http://schemas.openxmlformats.org/officeDocument/2006/relationships/image" Target="../media/image75.png"/><Relationship Id="rId9" Type="http://schemas.openxmlformats.org/officeDocument/2006/relationships/image" Target="../media/image82.png"/></Relationships>
</file>

<file path=ppt/slides/_rels/slide8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12.png"/><Relationship Id="rId4" Type="http://schemas.openxmlformats.org/officeDocument/2006/relationships/image" Target="../media/image75.png"/><Relationship Id="rId9"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1.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45100" y="1251575"/>
            <a:ext cx="8053800" cy="784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990"/>
              <a:buFont typeface="Arial"/>
              <a:buNone/>
            </a:pPr>
            <a:r>
              <a:rPr lang="en" sz="1900">
                <a:latin typeface="Proxima Nova"/>
                <a:ea typeface="Proxima Nova"/>
                <a:cs typeface="Proxima Nova"/>
                <a:sym typeface="Proxima Nova"/>
              </a:rPr>
              <a:t>CAP 6317/4773: Social Media Mining</a:t>
            </a:r>
            <a:r>
              <a:rPr lang="en" sz="2700">
                <a:latin typeface="Proxima Nova"/>
                <a:ea typeface="Proxima Nova"/>
                <a:cs typeface="Proxima Nova"/>
                <a:sym typeface="Proxima Nova"/>
              </a:rPr>
              <a:t> </a:t>
            </a:r>
            <a:endParaRPr sz="2700">
              <a:latin typeface="Proxima Nova"/>
              <a:ea typeface="Proxima Nova"/>
              <a:cs typeface="Proxima Nova"/>
              <a:sym typeface="Proxima Nova"/>
            </a:endParaRPr>
          </a:p>
          <a:p>
            <a:pPr marL="0" lvl="0" indent="0" algn="ctr" rtl="0">
              <a:lnSpc>
                <a:spcPct val="115000"/>
              </a:lnSpc>
              <a:spcBef>
                <a:spcPts val="0"/>
              </a:spcBef>
              <a:spcAft>
                <a:spcPts val="0"/>
              </a:spcAft>
              <a:buClr>
                <a:schemeClr val="dk1"/>
              </a:buClr>
              <a:buSzPts val="990"/>
              <a:buFont typeface="Arial"/>
              <a:buNone/>
            </a:pPr>
            <a:r>
              <a:rPr lang="en" sz="2700">
                <a:latin typeface="Proxima Nova Extrabold"/>
                <a:ea typeface="Proxima Nova Extrabold"/>
                <a:cs typeface="Proxima Nova Extrabold"/>
                <a:sym typeface="Proxima Nova Extrabold"/>
              </a:rPr>
              <a:t>Lecture 17: Community Detection</a:t>
            </a:r>
            <a:endParaRPr sz="2700">
              <a:latin typeface="Proxima Nova Extrabold"/>
              <a:ea typeface="Proxima Nova Extrabold"/>
              <a:cs typeface="Proxima Nova Extrabold"/>
              <a:sym typeface="Proxima Nova Extrabold"/>
            </a:endParaRPr>
          </a:p>
        </p:txBody>
      </p:sp>
      <p:sp>
        <p:nvSpPr>
          <p:cNvPr id="55" name="Google Shape;55;p13"/>
          <p:cNvSpPr txBox="1"/>
          <p:nvPr/>
        </p:nvSpPr>
        <p:spPr>
          <a:xfrm>
            <a:off x="974100" y="2827150"/>
            <a:ext cx="7195800" cy="841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1600" b="1">
                <a:solidFill>
                  <a:schemeClr val="dk1"/>
                </a:solidFill>
                <a:latin typeface="Proxima Nova"/>
                <a:ea typeface="Proxima Nova"/>
                <a:cs typeface="Proxima Nova"/>
                <a:sym typeface="Proxima Nova"/>
              </a:rPr>
              <a:t>Raiyan Abdul Baten</a:t>
            </a:r>
            <a:r>
              <a:rPr lang="en" sz="1600">
                <a:solidFill>
                  <a:schemeClr val="dk1"/>
                </a:solidFill>
                <a:latin typeface="Proxima Nova"/>
                <a:ea typeface="Proxima Nova"/>
                <a:cs typeface="Proxima Nova"/>
                <a:sym typeface="Proxima Nova"/>
              </a:rPr>
              <a:t>,</a:t>
            </a:r>
            <a:r>
              <a:rPr lang="en" sz="1600" b="1">
                <a:solidFill>
                  <a:schemeClr val="dk1"/>
                </a:solidFill>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Ph.D.</a:t>
            </a:r>
            <a:endParaRPr sz="16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600">
                <a:solidFill>
                  <a:schemeClr val="dk1"/>
                </a:solidFill>
                <a:latin typeface="Proxima Nova"/>
                <a:ea typeface="Proxima Nova"/>
                <a:cs typeface="Proxima Nova"/>
                <a:sym typeface="Proxima Nova"/>
              </a:rPr>
              <a:t>March 7, 2024</a:t>
            </a:r>
            <a:endParaRPr sz="1600">
              <a:solidFill>
                <a:schemeClr val="dk1"/>
              </a:solidFill>
              <a:latin typeface="Proxima Nova"/>
              <a:ea typeface="Proxima Nova"/>
              <a:cs typeface="Proxima Nova"/>
              <a:sym typeface="Proxima Nova"/>
            </a:endParaRPr>
          </a:p>
        </p:txBody>
      </p:sp>
      <p:pic>
        <p:nvPicPr>
          <p:cNvPr id="56" name="Google Shape;56;p13"/>
          <p:cNvPicPr preferRelativeResize="0"/>
          <p:nvPr/>
        </p:nvPicPr>
        <p:blipFill rotWithShape="1">
          <a:blip r:embed="rId3" cstate="email">
            <a:alphaModFix/>
            <a:extLst>
              <a:ext uri="{28A0092B-C50C-407E-A947-70E740481C1C}">
                <a14:useLocalDpi xmlns:a14="http://schemas.microsoft.com/office/drawing/2010/main"/>
              </a:ext>
            </a:extLst>
          </a:blip>
          <a:srcRect t="33720" b="31704"/>
          <a:stretch/>
        </p:blipFill>
        <p:spPr>
          <a:xfrm>
            <a:off x="3514500" y="4565425"/>
            <a:ext cx="2115012" cy="411600"/>
          </a:xfrm>
          <a:prstGeom prst="rect">
            <a:avLst/>
          </a:prstGeom>
          <a:noFill/>
          <a:ln>
            <a:noFill/>
          </a:ln>
        </p:spPr>
      </p:pic>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2151924"/>
            <a:ext cx="4221575" cy="2159349"/>
          </a:xfrm>
          <a:prstGeom prst="rect">
            <a:avLst/>
          </a:prstGeom>
          <a:noFill/>
          <a:ln>
            <a:noFill/>
          </a:ln>
        </p:spPr>
      </p:pic>
      <p:sp>
        <p:nvSpPr>
          <p:cNvPr id="141" name="Google Shape;14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42" name="Google Shape;142;p2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813728" y="2119562"/>
            <a:ext cx="4113424" cy="2224076"/>
          </a:xfrm>
          <a:prstGeom prst="rect">
            <a:avLst/>
          </a:prstGeom>
          <a:noFill/>
          <a:ln>
            <a:noFill/>
          </a:ln>
        </p:spPr>
      </p:pic>
      <p:pic>
        <p:nvPicPr>
          <p:cNvPr id="143" name="Google Shape;143;p2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375613" y="-4"/>
            <a:ext cx="4373974" cy="1999525"/>
          </a:xfrm>
          <a:prstGeom prst="rect">
            <a:avLst/>
          </a:prstGeom>
          <a:noFill/>
          <a:ln>
            <a:noFill/>
          </a:ln>
        </p:spPr>
      </p:pic>
      <p:sp>
        <p:nvSpPr>
          <p:cNvPr id="144" name="Google Shape;144;p22"/>
          <p:cNvSpPr txBox="1"/>
          <p:nvPr/>
        </p:nvSpPr>
        <p:spPr>
          <a:xfrm>
            <a:off x="304800" y="838200"/>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Compare P( PG = Y | i</a:t>
            </a:r>
            <a:r>
              <a:rPr lang="en" sz="1200" baseline="-25000">
                <a:solidFill>
                  <a:schemeClr val="dk1"/>
                </a:solidFill>
                <a:latin typeface="Proxima Nova Semibold"/>
                <a:ea typeface="Proxima Nova Semibold"/>
                <a:cs typeface="Proxima Nova Semibold"/>
                <a:sym typeface="Proxima Nova Semibold"/>
              </a:rPr>
              <a:t>8 </a:t>
            </a:r>
            <a:r>
              <a:rPr lang="en" sz="1200">
                <a:solidFill>
                  <a:schemeClr val="dk1"/>
                </a:solidFill>
                <a:latin typeface="Proxima Nova Semibold"/>
                <a:ea typeface="Proxima Nova Semibold"/>
                <a:cs typeface="Proxima Nova Semibold"/>
                <a:sym typeface="Proxima Nova Semibold"/>
              </a:rPr>
              <a:t>) and P( PG = N | i</a:t>
            </a:r>
            <a:r>
              <a:rPr lang="en" sz="1200" baseline="-25000">
                <a:solidFill>
                  <a:schemeClr val="dk1"/>
                </a:solidFill>
                <a:latin typeface="Proxima Nova Semibold"/>
                <a:ea typeface="Proxima Nova Semibold"/>
                <a:cs typeface="Proxima Nova Semibold"/>
                <a:sym typeface="Proxima Nova Semibold"/>
              </a:rPr>
              <a:t>8 </a:t>
            </a:r>
            <a:r>
              <a:rPr lang="en" sz="1200">
                <a:solidFill>
                  <a:schemeClr val="dk1"/>
                </a:solidFill>
                <a:latin typeface="Proxima Nova Semibold"/>
                <a:ea typeface="Proxima Nova Semibold"/>
                <a:cs typeface="Proxima Nova Semibold"/>
                <a:sym typeface="Proxima Nova Semibold"/>
              </a:rPr>
              <a:t>) </a:t>
            </a:r>
            <a:endParaRPr/>
          </a:p>
        </p:txBody>
      </p:sp>
      <p:pic>
        <p:nvPicPr>
          <p:cNvPr id="145" name="Google Shape;145;p22" descr="Doodles_Arrow_Yellow.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7812618">
            <a:off x="6982355" y="4146250"/>
            <a:ext cx="432291" cy="1077805"/>
          </a:xfrm>
          <a:prstGeom prst="rect">
            <a:avLst/>
          </a:prstGeom>
          <a:noFill/>
          <a:ln>
            <a:noFill/>
          </a:ln>
        </p:spPr>
      </p:pic>
      <p:sp>
        <p:nvSpPr>
          <p:cNvPr id="146" name="Google Shape;146;p22"/>
          <p:cNvSpPr txBox="1"/>
          <p:nvPr/>
        </p:nvSpPr>
        <p:spPr>
          <a:xfrm>
            <a:off x="1932725" y="4643875"/>
            <a:ext cx="4568400" cy="432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P( PG = N | i</a:t>
            </a:r>
            <a:r>
              <a:rPr lang="en" sz="1200" baseline="-25000">
                <a:solidFill>
                  <a:schemeClr val="dk1"/>
                </a:solidFill>
                <a:latin typeface="Proxima Nova Semibold"/>
                <a:ea typeface="Proxima Nova Semibold"/>
                <a:cs typeface="Proxima Nova Semibold"/>
                <a:sym typeface="Proxima Nova Semibold"/>
              </a:rPr>
              <a:t>8 </a:t>
            </a:r>
            <a:r>
              <a:rPr lang="en" sz="1200">
                <a:solidFill>
                  <a:schemeClr val="dk1"/>
                </a:solidFill>
                <a:latin typeface="Proxima Nova Semibold"/>
                <a:ea typeface="Proxima Nova Semibold"/>
                <a:cs typeface="Proxima Nova Semibold"/>
                <a:sym typeface="Proxima Nova Semibold"/>
              </a:rPr>
              <a:t>) </a:t>
            </a:r>
            <a:r>
              <a:rPr lang="en" sz="1200">
                <a:latin typeface="Proxima Nova Semibold"/>
                <a:ea typeface="Proxima Nova Semibold"/>
                <a:cs typeface="Proxima Nova Semibold"/>
                <a:sym typeface="Proxima Nova Semibold"/>
              </a:rPr>
              <a:t> is higher, so the predicted class is PG = N</a:t>
            </a:r>
            <a:endParaRPr sz="1200" baseline="-25000">
              <a:latin typeface="Proxima Nova Semibold"/>
              <a:ea typeface="Proxima Nova Semibold"/>
              <a:cs typeface="Proxima Nova Semibold"/>
              <a:sym typeface="Proxima Nova Semi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1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References</a:t>
            </a:r>
            <a:endParaRPr sz="2800">
              <a:solidFill>
                <a:srgbClr val="000000"/>
              </a:solidFill>
            </a:endParaRPr>
          </a:p>
        </p:txBody>
      </p:sp>
      <p:sp>
        <p:nvSpPr>
          <p:cNvPr id="1095" name="Google Shape;1095;p112"/>
          <p:cNvSpPr txBox="1"/>
          <p:nvPr/>
        </p:nvSpPr>
        <p:spPr>
          <a:xfrm>
            <a:off x="422350" y="1501425"/>
            <a:ext cx="83451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Proxima Nova"/>
              <a:buChar char="●"/>
            </a:pPr>
            <a:r>
              <a:rPr lang="en">
                <a:latin typeface="Proxima Nova"/>
                <a:ea typeface="Proxima Nova"/>
                <a:cs typeface="Proxima Nova"/>
                <a:sym typeface="Proxima Nova"/>
              </a:rPr>
              <a:t>Chapter 6 of the textbook</a:t>
            </a:r>
            <a:endParaRPr>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i="1">
                <a:latin typeface="Proxima Nova"/>
                <a:ea typeface="Proxima Nova"/>
                <a:cs typeface="Proxima Nova"/>
                <a:sym typeface="Proxima Nova"/>
              </a:rPr>
              <a:t>Data Mining: Concepts and Techniques</a:t>
            </a:r>
            <a:r>
              <a:rPr lang="en">
                <a:latin typeface="Proxima Nova"/>
                <a:ea typeface="Proxima Nova"/>
                <a:cs typeface="Proxima Nova"/>
                <a:sym typeface="Proxima Nova"/>
              </a:rPr>
              <a:t>, 3rd edition, by Jiawei Han, Michelin Kamber, and Jian Pei</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i="1">
                <a:latin typeface="Proxima Nova"/>
                <a:ea typeface="Proxima Nova"/>
                <a:cs typeface="Proxima Nova"/>
                <a:sym typeface="Proxima Nova"/>
              </a:rPr>
              <a:t>Networks: An Introduction</a:t>
            </a:r>
            <a:r>
              <a:rPr lang="en">
                <a:latin typeface="Proxima Nova"/>
                <a:ea typeface="Proxima Nova"/>
                <a:cs typeface="Proxima Nova"/>
                <a:sym typeface="Proxima Nova"/>
              </a:rPr>
              <a:t>, MEJ Newman</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i="1">
                <a:latin typeface="Proxima Nova"/>
                <a:ea typeface="Proxima Nova"/>
                <a:cs typeface="Proxima Nova"/>
                <a:sym typeface="Proxima Nova"/>
              </a:rPr>
              <a:t>Statistical Analysis of Networked Data: Methods and Models</a:t>
            </a:r>
            <a:r>
              <a:rPr lang="en">
                <a:latin typeface="Proxima Nova"/>
                <a:ea typeface="Proxima Nova"/>
                <a:cs typeface="Proxima Nova"/>
                <a:sym typeface="Proxima Nova"/>
              </a:rPr>
              <a:t>, Erik D. Kolaczyk</a:t>
            </a:r>
            <a:endParaRPr>
              <a:latin typeface="Proxima Nova"/>
              <a:ea typeface="Proxima Nova"/>
              <a:cs typeface="Proxima Nova"/>
              <a:sym typeface="Proxima Nova"/>
            </a:endParaRPr>
          </a:p>
          <a:p>
            <a:pPr marL="0" lvl="0" indent="0" algn="l" rtl="0">
              <a:lnSpc>
                <a:spcPct val="150000"/>
              </a:lnSpc>
              <a:spcBef>
                <a:spcPts val="1000"/>
              </a:spcBef>
              <a:spcAft>
                <a:spcPts val="1000"/>
              </a:spcAft>
              <a:buNone/>
            </a:pPr>
            <a:endParaRPr>
              <a:solidFill>
                <a:schemeClr val="dk1"/>
              </a:solidFill>
              <a:latin typeface="Proxima Nova"/>
              <a:ea typeface="Proxima Nova"/>
              <a:cs typeface="Proxima Nova"/>
              <a:sym typeface="Proxima Nova"/>
            </a:endParaRPr>
          </a:p>
        </p:txBody>
      </p:sp>
      <p:sp>
        <p:nvSpPr>
          <p:cNvPr id="1096" name="Google Shape;1096;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Summary</a:t>
            </a:r>
            <a:endParaRPr sz="2800">
              <a:solidFill>
                <a:srgbClr val="000000"/>
              </a:solidFill>
            </a:endParaRPr>
          </a:p>
        </p:txBody>
      </p:sp>
      <p:sp>
        <p:nvSpPr>
          <p:cNvPr id="1102" name="Google Shape;1102;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solidFill>
                  <a:schemeClr val="dk1"/>
                </a:solidFill>
                <a:latin typeface="Proxima Nova"/>
                <a:ea typeface="Proxima Nova"/>
                <a:cs typeface="Proxima Nova"/>
                <a:sym typeface="Proxima Nova"/>
              </a:rPr>
              <a:t>k-NN Classification</a:t>
            </a:r>
            <a:endParaRPr sz="2800">
              <a:solidFill>
                <a:schemeClr val="dk1"/>
              </a:solidFill>
            </a:endParaRPr>
          </a:p>
        </p:txBody>
      </p:sp>
      <p:pic>
        <p:nvPicPr>
          <p:cNvPr id="152" name="Google Shape;152;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62925" y="1280400"/>
            <a:ext cx="3104998" cy="2947226"/>
          </a:xfrm>
          <a:prstGeom prst="rect">
            <a:avLst/>
          </a:prstGeom>
          <a:noFill/>
          <a:ln>
            <a:noFill/>
          </a:ln>
        </p:spPr>
      </p:pic>
      <p:sp>
        <p:nvSpPr>
          <p:cNvPr id="153" name="Google Shape;15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cxnSp>
        <p:nvCxnSpPr>
          <p:cNvPr id="154" name="Google Shape;154;p23"/>
          <p:cNvCxnSpPr/>
          <p:nvPr/>
        </p:nvCxnSpPr>
        <p:spPr>
          <a:xfrm>
            <a:off x="1307200" y="1246525"/>
            <a:ext cx="0" cy="3057300"/>
          </a:xfrm>
          <a:prstGeom prst="straightConnector1">
            <a:avLst/>
          </a:prstGeom>
          <a:noFill/>
          <a:ln w="19050" cap="flat" cmpd="sng">
            <a:solidFill>
              <a:srgbClr val="595959"/>
            </a:solidFill>
            <a:prstDash val="solid"/>
            <a:round/>
            <a:headEnd type="stealth" w="med" len="med"/>
            <a:tailEnd type="none" w="med" len="med"/>
          </a:ln>
        </p:spPr>
      </p:cxnSp>
      <p:cxnSp>
        <p:nvCxnSpPr>
          <p:cNvPr id="155" name="Google Shape;155;p23"/>
          <p:cNvCxnSpPr/>
          <p:nvPr/>
        </p:nvCxnSpPr>
        <p:spPr>
          <a:xfrm>
            <a:off x="1309700" y="4303825"/>
            <a:ext cx="3655800" cy="0"/>
          </a:xfrm>
          <a:prstGeom prst="straightConnector1">
            <a:avLst/>
          </a:prstGeom>
          <a:noFill/>
          <a:ln w="19050" cap="flat" cmpd="sng">
            <a:solidFill>
              <a:srgbClr val="595959"/>
            </a:solidFill>
            <a:prstDash val="solid"/>
            <a:round/>
            <a:headEnd type="none" w="med" len="med"/>
            <a:tailEnd type="stealth" w="med" len="med"/>
          </a:ln>
        </p:spPr>
      </p:cxnSp>
      <p:sp>
        <p:nvSpPr>
          <p:cNvPr id="156" name="Google Shape;156;p23"/>
          <p:cNvSpPr txBox="1"/>
          <p:nvPr/>
        </p:nvSpPr>
        <p:spPr>
          <a:xfrm>
            <a:off x="4128700" y="4365925"/>
            <a:ext cx="474600" cy="415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500" i="1">
                <a:solidFill>
                  <a:srgbClr val="333333"/>
                </a:solidFill>
                <a:latin typeface="Proxima Nova"/>
                <a:ea typeface="Proxima Nova"/>
                <a:cs typeface="Proxima Nova"/>
                <a:sym typeface="Proxima Nova"/>
              </a:rPr>
              <a:t>x</a:t>
            </a:r>
            <a:r>
              <a:rPr lang="en" sz="1500" i="1" baseline="-25000">
                <a:solidFill>
                  <a:srgbClr val="333333"/>
                </a:solidFill>
                <a:latin typeface="Proxima Nova"/>
                <a:ea typeface="Proxima Nova"/>
                <a:cs typeface="Proxima Nova"/>
                <a:sym typeface="Proxima Nova"/>
              </a:rPr>
              <a:t>1</a:t>
            </a:r>
            <a:endParaRPr sz="1500" baseline="-25000"/>
          </a:p>
        </p:txBody>
      </p:sp>
      <p:sp>
        <p:nvSpPr>
          <p:cNvPr id="157" name="Google Shape;157;p23"/>
          <p:cNvSpPr txBox="1"/>
          <p:nvPr/>
        </p:nvSpPr>
        <p:spPr>
          <a:xfrm rot="-5400000">
            <a:off x="681250" y="1576825"/>
            <a:ext cx="4143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i="1">
                <a:solidFill>
                  <a:srgbClr val="333333"/>
                </a:solidFill>
                <a:latin typeface="Proxima Nova"/>
                <a:ea typeface="Proxima Nova"/>
                <a:cs typeface="Proxima Nova"/>
                <a:sym typeface="Proxima Nova"/>
              </a:rPr>
              <a:t>x</a:t>
            </a:r>
            <a:r>
              <a:rPr lang="en" sz="1500" i="1" baseline="-25000">
                <a:solidFill>
                  <a:srgbClr val="333333"/>
                </a:solidFill>
                <a:latin typeface="Proxima Nova"/>
                <a:ea typeface="Proxima Nova"/>
                <a:cs typeface="Proxima Nova"/>
                <a:sym typeface="Proxima Nova"/>
              </a:rPr>
              <a:t>2</a:t>
            </a:r>
            <a:endParaRPr sz="1200" i="1">
              <a:solidFill>
                <a:srgbClr val="333333"/>
              </a:solidFill>
              <a:latin typeface="Proxima Nova"/>
              <a:ea typeface="Proxima Nova"/>
              <a:cs typeface="Proxima Nova"/>
              <a:sym typeface="Proxima Nova"/>
            </a:endParaRPr>
          </a:p>
        </p:txBody>
      </p:sp>
      <p:sp>
        <p:nvSpPr>
          <p:cNvPr id="158" name="Google Shape;158;p23"/>
          <p:cNvSpPr txBox="1"/>
          <p:nvPr/>
        </p:nvSpPr>
        <p:spPr>
          <a:xfrm>
            <a:off x="5341200" y="1809400"/>
            <a:ext cx="3655800" cy="188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If the feature are numeric, Cartesian distance may be reasonable to use! </a:t>
            </a:r>
            <a:endParaRPr>
              <a:latin typeface="Proxima Nova"/>
              <a:ea typeface="Proxima Nova"/>
              <a:cs typeface="Proxima Nova"/>
              <a:sym typeface="Proxima Nova"/>
            </a:endParaRPr>
          </a:p>
          <a:p>
            <a:pPr marL="0" lvl="0" indent="0" algn="l" rtl="0">
              <a:lnSpc>
                <a:spcPct val="115000"/>
              </a:lnSpc>
              <a:spcBef>
                <a:spcPts val="0"/>
              </a:spcBef>
              <a:spcAft>
                <a:spcPts val="0"/>
              </a:spcAft>
              <a:buNone/>
            </a:pP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
                <a:latin typeface="Proxima Nova"/>
                <a:ea typeface="Proxima Nova"/>
                <a:cs typeface="Proxima Nova"/>
                <a:sym typeface="Proxima Nova"/>
              </a:rPr>
              <a:t>For 5-NN, find the 5 data points with the lowest Cartesian distance from the target data point, and do majority voting to decide the predicted class.</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6952" y="1397350"/>
            <a:ext cx="3300925" cy="1612925"/>
          </a:xfrm>
          <a:prstGeom prst="rect">
            <a:avLst/>
          </a:prstGeom>
          <a:noFill/>
          <a:ln>
            <a:noFill/>
          </a:ln>
        </p:spPr>
      </p:pic>
      <p:pic>
        <p:nvPicPr>
          <p:cNvPr id="164" name="Google Shape;164;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400" y="3705550"/>
            <a:ext cx="8839450" cy="1225750"/>
          </a:xfrm>
          <a:prstGeom prst="rect">
            <a:avLst/>
          </a:prstGeom>
          <a:noFill/>
          <a:ln>
            <a:noFill/>
          </a:ln>
        </p:spPr>
      </p:pic>
      <p:sp>
        <p:nvSpPr>
          <p:cNvPr id="165" name="Google Shape;165;p2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Capturing Structural Equivalence</a:t>
            </a:r>
            <a:endParaRPr sz="2800">
              <a:solidFill>
                <a:srgbClr val="000000"/>
              </a:solidFill>
            </a:endParaRPr>
          </a:p>
        </p:txBody>
      </p:sp>
      <p:sp>
        <p:nvSpPr>
          <p:cNvPr id="166" name="Google Shape;166;p24"/>
          <p:cNvSpPr txBox="1"/>
          <p:nvPr/>
        </p:nvSpPr>
        <p:spPr>
          <a:xfrm>
            <a:off x="453400" y="1616500"/>
            <a:ext cx="5478000" cy="132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i="1">
                <a:solidFill>
                  <a:schemeClr val="dk1"/>
                </a:solidFill>
                <a:latin typeface="Proxima Nova"/>
                <a:ea typeface="Proxima Nova"/>
                <a:cs typeface="Proxima Nova"/>
                <a:sym typeface="Proxima Nova"/>
              </a:rPr>
              <a:t>N</a:t>
            </a:r>
            <a:r>
              <a:rPr lang="en" sz="2500">
                <a:solidFill>
                  <a:schemeClr val="dk1"/>
                </a:solidFill>
                <a:latin typeface="Proxima Nova"/>
                <a:ea typeface="Proxima Nova"/>
                <a:cs typeface="Proxima Nova"/>
                <a:sym typeface="Proxima Nova"/>
              </a:rPr>
              <a:t>(</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2</a:t>
            </a:r>
            <a:r>
              <a:rPr lang="en" sz="2500">
                <a:solidFill>
                  <a:schemeClr val="dk1"/>
                </a:solidFill>
                <a:latin typeface="Proxima Nova"/>
                <a:ea typeface="Proxima Nova"/>
                <a:cs typeface="Proxima Nova"/>
                <a:sym typeface="Proxima Nova"/>
              </a:rPr>
              <a:t>) =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1</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3</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4</a:t>
            </a:r>
            <a:r>
              <a:rPr lang="en" sz="2500">
                <a:solidFill>
                  <a:schemeClr val="dk1"/>
                </a:solidFill>
                <a:latin typeface="Proxima Nova"/>
                <a:ea typeface="Proxima Nova"/>
                <a:cs typeface="Proxima Nova"/>
                <a:sym typeface="Proxima Nova"/>
              </a:rPr>
              <a:t>}</a:t>
            </a:r>
            <a:endParaRPr sz="2500">
              <a:solidFill>
                <a:schemeClr val="dk1"/>
              </a:solidFill>
              <a:latin typeface="Proxima Nova"/>
              <a:ea typeface="Proxima Nova"/>
              <a:cs typeface="Proxima Nova"/>
              <a:sym typeface="Proxima Nova"/>
            </a:endParaRPr>
          </a:p>
          <a:p>
            <a:pPr marL="0" lvl="0" indent="0" algn="l" rtl="0">
              <a:spcBef>
                <a:spcPts val="1000"/>
              </a:spcBef>
              <a:spcAft>
                <a:spcPts val="1000"/>
              </a:spcAft>
              <a:buNone/>
            </a:pPr>
            <a:r>
              <a:rPr lang="en" sz="2500" i="1">
                <a:solidFill>
                  <a:schemeClr val="dk1"/>
                </a:solidFill>
                <a:latin typeface="Proxima Nova"/>
                <a:ea typeface="Proxima Nova"/>
                <a:cs typeface="Proxima Nova"/>
                <a:sym typeface="Proxima Nova"/>
              </a:rPr>
              <a:t>N</a:t>
            </a:r>
            <a:r>
              <a:rPr lang="en" sz="2500">
                <a:solidFill>
                  <a:schemeClr val="dk1"/>
                </a:solidFill>
                <a:latin typeface="Proxima Nova"/>
                <a:ea typeface="Proxima Nova"/>
                <a:cs typeface="Proxima Nova"/>
                <a:sym typeface="Proxima Nova"/>
              </a:rPr>
              <a:t>(</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5</a:t>
            </a:r>
            <a:r>
              <a:rPr lang="en" sz="2500">
                <a:solidFill>
                  <a:schemeClr val="dk1"/>
                </a:solidFill>
                <a:latin typeface="Proxima Nova"/>
                <a:ea typeface="Proxima Nova"/>
                <a:cs typeface="Proxima Nova"/>
                <a:sym typeface="Proxima Nova"/>
              </a:rPr>
              <a:t>) =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3</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6</a:t>
            </a:r>
            <a:r>
              <a:rPr lang="en" sz="2500">
                <a:solidFill>
                  <a:schemeClr val="dk1"/>
                </a:solidFill>
                <a:latin typeface="Proxima Nova"/>
                <a:ea typeface="Proxima Nova"/>
                <a:cs typeface="Proxima Nova"/>
                <a:sym typeface="Proxima Nova"/>
              </a:rPr>
              <a:t>}</a:t>
            </a:r>
            <a:endParaRPr sz="2500">
              <a:solidFill>
                <a:schemeClr val="dk1"/>
              </a:solidFill>
              <a:latin typeface="Proxima Nova"/>
              <a:ea typeface="Proxima Nova"/>
              <a:cs typeface="Proxima Nova"/>
              <a:sym typeface="Proxima Nova"/>
            </a:endParaRPr>
          </a:p>
        </p:txBody>
      </p:sp>
      <p:sp>
        <p:nvSpPr>
          <p:cNvPr id="167" name="Google Shape;16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solidFill>
                  <a:schemeClr val="dk1"/>
                </a:solidFill>
                <a:latin typeface="Proxima Nova"/>
                <a:ea typeface="Proxima Nova"/>
                <a:cs typeface="Proxima Nova"/>
                <a:sym typeface="Proxima Nova"/>
              </a:rPr>
              <a:t>k-NN Classification</a:t>
            </a:r>
            <a:endParaRPr sz="2800">
              <a:solidFill>
                <a:schemeClr val="dk1"/>
              </a:solidFill>
            </a:endParaRPr>
          </a:p>
        </p:txBody>
      </p:sp>
      <p:sp>
        <p:nvSpPr>
          <p:cNvPr id="173" name="Google Shape;17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74" name="Google Shape;174;p25"/>
          <p:cNvSpPr txBox="1"/>
          <p:nvPr/>
        </p:nvSpPr>
        <p:spPr>
          <a:xfrm>
            <a:off x="4960200" y="1809400"/>
            <a:ext cx="3655800" cy="21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You can do k-NN classification on graphs as well!</a:t>
            </a:r>
            <a:endParaRPr>
              <a:latin typeface="Proxima Nova"/>
              <a:ea typeface="Proxima Nova"/>
              <a:cs typeface="Proxima Nova"/>
              <a:sym typeface="Proxima Nova"/>
            </a:endParaRPr>
          </a:p>
          <a:p>
            <a:pPr marL="0" lvl="0" indent="0" algn="l" rtl="0">
              <a:lnSpc>
                <a:spcPct val="115000"/>
              </a:lnSpc>
              <a:spcBef>
                <a:spcPts val="0"/>
              </a:spcBef>
              <a:spcAft>
                <a:spcPts val="0"/>
              </a:spcAft>
              <a:buNone/>
            </a:pP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
                <a:latin typeface="Proxima Nova"/>
                <a:ea typeface="Proxima Nova"/>
                <a:cs typeface="Proxima Nova"/>
                <a:sym typeface="Proxima Nova"/>
              </a:rPr>
              <a:t>Instead of Euclidean distance, use Jaccard similarity!</a:t>
            </a:r>
            <a:endParaRPr>
              <a:latin typeface="Proxima Nova"/>
              <a:ea typeface="Proxima Nova"/>
              <a:cs typeface="Proxima Nova"/>
              <a:sym typeface="Proxima Nova"/>
            </a:endParaRPr>
          </a:p>
          <a:p>
            <a:pPr marL="0" lvl="0" indent="0" algn="l" rtl="0">
              <a:lnSpc>
                <a:spcPct val="115000"/>
              </a:lnSpc>
              <a:spcBef>
                <a:spcPts val="0"/>
              </a:spcBef>
              <a:spcAft>
                <a:spcPts val="0"/>
              </a:spcAft>
              <a:buNone/>
            </a:pP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
                <a:latin typeface="Proxima Nova"/>
                <a:ea typeface="Proxima Nova"/>
                <a:cs typeface="Proxima Nova"/>
                <a:sym typeface="Proxima Nova"/>
              </a:rPr>
              <a:t>Find the 5 most similar nodes, do majority voting to predict the class</a:t>
            </a:r>
            <a:endParaRPr>
              <a:latin typeface="Proxima Nova"/>
              <a:ea typeface="Proxima Nova"/>
              <a:cs typeface="Proxima Nova"/>
              <a:sym typeface="Proxima Nova"/>
            </a:endParaRPr>
          </a:p>
        </p:txBody>
      </p:sp>
      <p:pic>
        <p:nvPicPr>
          <p:cNvPr id="175" name="Google Shape;175;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7850" y="1416275"/>
            <a:ext cx="3747974" cy="35219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k-means Clustering</a:t>
            </a:r>
            <a:endParaRPr sz="3000">
              <a:solidFill>
                <a:srgbClr val="FFFFFF"/>
              </a:solidFill>
              <a:latin typeface="Proxima Nova Extrabold"/>
              <a:ea typeface="Proxima Nova Extrabold"/>
              <a:cs typeface="Proxima Nova Extrabold"/>
              <a:sym typeface="Proxima Nova Extrabold"/>
            </a:endParaRPr>
          </a:p>
        </p:txBody>
      </p:sp>
      <p:pic>
        <p:nvPicPr>
          <p:cNvPr id="182" name="Google Shape;182;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92725" y="946100"/>
            <a:ext cx="4244623" cy="3052874"/>
          </a:xfrm>
          <a:prstGeom prst="rect">
            <a:avLst/>
          </a:prstGeom>
          <a:noFill/>
          <a:ln>
            <a:noFill/>
          </a:ln>
        </p:spPr>
      </p:pic>
      <p:sp>
        <p:nvSpPr>
          <p:cNvPr id="183" name="Google Shape;183;p26"/>
          <p:cNvSpPr txBox="1"/>
          <p:nvPr/>
        </p:nvSpPr>
        <p:spPr>
          <a:xfrm>
            <a:off x="8058200" y="4045225"/>
            <a:ext cx="474600" cy="415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500" i="1">
                <a:solidFill>
                  <a:srgbClr val="333333"/>
                </a:solidFill>
                <a:latin typeface="Proxima Nova"/>
                <a:ea typeface="Proxima Nova"/>
                <a:cs typeface="Proxima Nova"/>
                <a:sym typeface="Proxima Nova"/>
              </a:rPr>
              <a:t>x</a:t>
            </a:r>
            <a:r>
              <a:rPr lang="en" sz="1500" i="1" baseline="-25000">
                <a:solidFill>
                  <a:srgbClr val="333333"/>
                </a:solidFill>
                <a:latin typeface="Proxima Nova"/>
                <a:ea typeface="Proxima Nova"/>
                <a:cs typeface="Proxima Nova"/>
                <a:sym typeface="Proxima Nova"/>
              </a:rPr>
              <a:t>1</a:t>
            </a:r>
            <a:endParaRPr sz="1500" baseline="-25000"/>
          </a:p>
        </p:txBody>
      </p:sp>
      <p:sp>
        <p:nvSpPr>
          <p:cNvPr id="184" name="Google Shape;184;p26"/>
          <p:cNvSpPr txBox="1"/>
          <p:nvPr/>
        </p:nvSpPr>
        <p:spPr>
          <a:xfrm rot="-5400000">
            <a:off x="3772550" y="2018125"/>
            <a:ext cx="414300" cy="415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i="1">
                <a:solidFill>
                  <a:srgbClr val="333333"/>
                </a:solidFill>
                <a:latin typeface="Proxima Nova"/>
                <a:ea typeface="Proxima Nova"/>
                <a:cs typeface="Proxima Nova"/>
                <a:sym typeface="Proxima Nova"/>
              </a:rPr>
              <a:t>x</a:t>
            </a:r>
            <a:r>
              <a:rPr lang="en" sz="1500" i="1" baseline="-25000">
                <a:solidFill>
                  <a:srgbClr val="333333"/>
                </a:solidFill>
                <a:latin typeface="Proxima Nova"/>
                <a:ea typeface="Proxima Nova"/>
                <a:cs typeface="Proxima Nova"/>
                <a:sym typeface="Proxima Nova"/>
              </a:rPr>
              <a:t>2</a:t>
            </a:r>
            <a:endParaRPr sz="1200" i="1">
              <a:solidFill>
                <a:srgbClr val="333333"/>
              </a:solidFill>
              <a:latin typeface="Proxima Nova"/>
              <a:ea typeface="Proxima Nova"/>
              <a:cs typeface="Proxima Nova"/>
              <a:sym typeface="Proxima Nova"/>
            </a:endParaRPr>
          </a:p>
        </p:txBody>
      </p:sp>
      <p:sp>
        <p:nvSpPr>
          <p:cNvPr id="185" name="Google Shape;18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91" name="Google Shape;191;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82300" y="152400"/>
            <a:ext cx="4979405"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97" name="Google Shape;197;p28"/>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198" name="Google Shape;198;p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1495798" cy="2205376"/>
          </a:xfrm>
          <a:prstGeom prst="rect">
            <a:avLst/>
          </a:prstGeom>
          <a:noFill/>
          <a:ln>
            <a:noFill/>
          </a:ln>
        </p:spPr>
      </p:pic>
      <p:pic>
        <p:nvPicPr>
          <p:cNvPr id="199" name="Google Shape;199;p2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307624"/>
          </a:xfrm>
          <a:prstGeom prst="rect">
            <a:avLst/>
          </a:prstGeom>
          <a:noFill/>
          <a:ln>
            <a:noFill/>
          </a:ln>
        </p:spPr>
      </p:pic>
      <p:pic>
        <p:nvPicPr>
          <p:cNvPr id="200" name="Google Shape;200;p2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06" name="Google Shape;206;p29"/>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07" name="Google Shape;207;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2376873" cy="2205376"/>
          </a:xfrm>
          <a:prstGeom prst="rect">
            <a:avLst/>
          </a:prstGeom>
          <a:noFill/>
          <a:ln>
            <a:noFill/>
          </a:ln>
        </p:spPr>
      </p:pic>
      <p:pic>
        <p:nvPicPr>
          <p:cNvPr id="208" name="Google Shape;208;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610175"/>
          </a:xfrm>
          <a:prstGeom prst="rect">
            <a:avLst/>
          </a:prstGeom>
          <a:noFill/>
          <a:ln>
            <a:noFill/>
          </a:ln>
        </p:spPr>
      </p:pic>
      <p:pic>
        <p:nvPicPr>
          <p:cNvPr id="209" name="Google Shape;209;p2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
        <p:nvSpPr>
          <p:cNvPr id="210" name="Google Shape;210;p29"/>
          <p:cNvSpPr/>
          <p:nvPr/>
        </p:nvSpPr>
        <p:spPr>
          <a:xfrm>
            <a:off x="1593075" y="2593350"/>
            <a:ext cx="1204200" cy="1265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p29"/>
          <p:cNvSpPr/>
          <p:nvPr/>
        </p:nvSpPr>
        <p:spPr>
          <a:xfrm>
            <a:off x="7049525" y="1973900"/>
            <a:ext cx="1321200" cy="463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17" name="Google Shape;217;p30"/>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18" name="Google Shape;218;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3062252" cy="2205376"/>
          </a:xfrm>
          <a:prstGeom prst="rect">
            <a:avLst/>
          </a:prstGeom>
          <a:noFill/>
          <a:ln>
            <a:noFill/>
          </a:ln>
        </p:spPr>
      </p:pic>
      <p:pic>
        <p:nvPicPr>
          <p:cNvPr id="219" name="Google Shape;219;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838650"/>
          </a:xfrm>
          <a:prstGeom prst="rect">
            <a:avLst/>
          </a:prstGeom>
          <a:noFill/>
          <a:ln>
            <a:noFill/>
          </a:ln>
        </p:spPr>
      </p:pic>
      <p:pic>
        <p:nvPicPr>
          <p:cNvPr id="220" name="Google Shape;220;p3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
        <p:nvSpPr>
          <p:cNvPr id="221" name="Google Shape;221;p30"/>
          <p:cNvSpPr/>
          <p:nvPr/>
        </p:nvSpPr>
        <p:spPr>
          <a:xfrm>
            <a:off x="2012950" y="2593350"/>
            <a:ext cx="1321200" cy="463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30"/>
          <p:cNvSpPr/>
          <p:nvPr/>
        </p:nvSpPr>
        <p:spPr>
          <a:xfrm>
            <a:off x="1591100" y="2455525"/>
            <a:ext cx="1321200" cy="463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3" name="Google Shape;223;p30"/>
          <p:cNvSpPr/>
          <p:nvPr/>
        </p:nvSpPr>
        <p:spPr>
          <a:xfrm>
            <a:off x="2478300" y="1947225"/>
            <a:ext cx="1321200" cy="463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224;p30"/>
          <p:cNvSpPr/>
          <p:nvPr/>
        </p:nvSpPr>
        <p:spPr>
          <a:xfrm>
            <a:off x="6942575" y="1973801"/>
            <a:ext cx="4176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30" name="Google Shape;230;p31"/>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31" name="Google Shape;231;p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3655025" cy="2205376"/>
          </a:xfrm>
          <a:prstGeom prst="rect">
            <a:avLst/>
          </a:prstGeom>
          <a:noFill/>
          <a:ln>
            <a:noFill/>
          </a:ln>
        </p:spPr>
      </p:pic>
      <p:pic>
        <p:nvPicPr>
          <p:cNvPr id="232" name="Google Shape;232;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122676"/>
          </a:xfrm>
          <a:prstGeom prst="rect">
            <a:avLst/>
          </a:prstGeom>
          <a:noFill/>
          <a:ln>
            <a:noFill/>
          </a:ln>
        </p:spPr>
      </p:pic>
      <p:pic>
        <p:nvPicPr>
          <p:cNvPr id="233" name="Google Shape;233;p3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
        <p:nvSpPr>
          <p:cNvPr id="234" name="Google Shape;234;p31"/>
          <p:cNvSpPr/>
          <p:nvPr/>
        </p:nvSpPr>
        <p:spPr>
          <a:xfrm>
            <a:off x="2478300" y="1947225"/>
            <a:ext cx="1321200" cy="695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B71"/>
        </a:solidFill>
        <a:effectLst/>
      </p:bgPr>
    </p:bg>
    <p:spTree>
      <p:nvGrpSpPr>
        <p:cNvPr id="1" name="Shape 61"/>
        <p:cNvGrpSpPr/>
        <p:nvPr/>
      </p:nvGrpSpPr>
      <p:grpSpPr>
        <a:xfrm>
          <a:off x="0" y="0"/>
          <a:ext cx="0" cy="0"/>
          <a:chOff x="0" y="0"/>
          <a:chExt cx="0" cy="0"/>
        </a:xfrm>
      </p:grpSpPr>
      <p:sp>
        <p:nvSpPr>
          <p:cNvPr id="62" name="Google Shape;62;p14"/>
          <p:cNvSpPr txBox="1"/>
          <p:nvPr/>
        </p:nvSpPr>
        <p:spPr>
          <a:xfrm>
            <a:off x="660500" y="2987575"/>
            <a:ext cx="46902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600">
                <a:solidFill>
                  <a:schemeClr val="lt1"/>
                </a:solidFill>
                <a:latin typeface="Proxima Nova Extrabold"/>
                <a:ea typeface="Proxima Nova Extrabold"/>
                <a:cs typeface="Proxima Nova Extrabold"/>
                <a:sym typeface="Proxima Nova Extrabold"/>
              </a:rPr>
              <a:t>Recap</a:t>
            </a:r>
            <a:endParaRPr sz="6600">
              <a:solidFill>
                <a:schemeClr val="lt1"/>
              </a:solidFill>
              <a:latin typeface="Proxima Nova Extrabold"/>
              <a:ea typeface="Proxima Nova Extrabold"/>
              <a:cs typeface="Proxima Nova Extrabold"/>
              <a:sym typeface="Proxima Nova Extrabold"/>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40" name="Google Shape;240;p32"/>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41" name="Google Shape;241;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242" name="Google Shape;242;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243" name="Google Shape;243;p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49" name="Google Shape;249;p33"/>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50" name="Google Shape;250;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251" name="Google Shape;251;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252" name="Google Shape;252;p3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cxnSp>
        <p:nvCxnSpPr>
          <p:cNvPr id="253" name="Google Shape;253;p33"/>
          <p:cNvCxnSpPr/>
          <p:nvPr/>
        </p:nvCxnSpPr>
        <p:spPr>
          <a:xfrm>
            <a:off x="5384300" y="2889750"/>
            <a:ext cx="3062700" cy="0"/>
          </a:xfrm>
          <a:prstGeom prst="straightConnector1">
            <a:avLst/>
          </a:prstGeom>
          <a:noFill/>
          <a:ln w="28575" cap="flat" cmpd="sng">
            <a:solidFill>
              <a:srgbClr val="FF00FF"/>
            </a:solidFill>
            <a:prstDash val="dash"/>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259" name="Google Shape;259;p34"/>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60" name="Google Shape;260;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261" name="Google Shape;261;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262" name="Google Shape;262;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cxnSp>
        <p:nvCxnSpPr>
          <p:cNvPr id="263" name="Google Shape;263;p34"/>
          <p:cNvCxnSpPr/>
          <p:nvPr/>
        </p:nvCxnSpPr>
        <p:spPr>
          <a:xfrm>
            <a:off x="5384300" y="2503313"/>
            <a:ext cx="3062700" cy="0"/>
          </a:xfrm>
          <a:prstGeom prst="straightConnector1">
            <a:avLst/>
          </a:prstGeom>
          <a:noFill/>
          <a:ln w="28575" cap="flat" cmpd="sng">
            <a:solidFill>
              <a:srgbClr val="FF00FF"/>
            </a:solidFill>
            <a:prstDash val="dash"/>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69" name="Google Shape;269;p35"/>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70" name="Google Shape;270;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271" name="Google Shape;271;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272" name="Google Shape;272;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cxnSp>
        <p:nvCxnSpPr>
          <p:cNvPr id="273" name="Google Shape;273;p35"/>
          <p:cNvCxnSpPr/>
          <p:nvPr/>
        </p:nvCxnSpPr>
        <p:spPr>
          <a:xfrm>
            <a:off x="5384300" y="2293361"/>
            <a:ext cx="3062700" cy="0"/>
          </a:xfrm>
          <a:prstGeom prst="straightConnector1">
            <a:avLst/>
          </a:prstGeom>
          <a:noFill/>
          <a:ln w="28575" cap="flat" cmpd="sng">
            <a:solidFill>
              <a:srgbClr val="FF00FF"/>
            </a:solidFill>
            <a:prstDash val="dash"/>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79" name="Google Shape;279;p36"/>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Hierarchical Clustering</a:t>
            </a:r>
            <a:endParaRPr sz="2800">
              <a:solidFill>
                <a:srgbClr val="000000"/>
              </a:solidFill>
            </a:endParaRPr>
          </a:p>
        </p:txBody>
      </p:sp>
      <p:pic>
        <p:nvPicPr>
          <p:cNvPr id="280" name="Google Shape;280;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281" name="Google Shape;281;p3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282" name="Google Shape;282;p3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cxnSp>
        <p:nvCxnSpPr>
          <p:cNvPr id="283" name="Google Shape;283;p36"/>
          <p:cNvCxnSpPr/>
          <p:nvPr/>
        </p:nvCxnSpPr>
        <p:spPr>
          <a:xfrm>
            <a:off x="5384300" y="2077247"/>
            <a:ext cx="3062700" cy="0"/>
          </a:xfrm>
          <a:prstGeom prst="straightConnector1">
            <a:avLst/>
          </a:prstGeom>
          <a:noFill/>
          <a:ln w="28575" cap="flat" cmpd="sng">
            <a:solidFill>
              <a:srgbClr val="FF00FF"/>
            </a:solidFill>
            <a:prstDash val="dash"/>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p:nvPr/>
        </p:nvSpPr>
        <p:spPr>
          <a:xfrm>
            <a:off x="2405575" y="605950"/>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37"/>
          <p:cNvSpPr/>
          <p:nvPr/>
        </p:nvSpPr>
        <p:spPr>
          <a:xfrm>
            <a:off x="3538875" y="605950"/>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7"/>
          <p:cNvSpPr/>
          <p:nvPr/>
        </p:nvSpPr>
        <p:spPr>
          <a:xfrm>
            <a:off x="2980275" y="1445475"/>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7"/>
          <p:cNvSpPr txBox="1"/>
          <p:nvPr/>
        </p:nvSpPr>
        <p:spPr>
          <a:xfrm>
            <a:off x="1484200" y="822675"/>
            <a:ext cx="11718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Social Science</a:t>
            </a:r>
            <a:endParaRPr sz="1200">
              <a:solidFill>
                <a:schemeClr val="dk2"/>
              </a:solidFill>
              <a:latin typeface="Proxima Nova"/>
              <a:ea typeface="Proxima Nova"/>
              <a:cs typeface="Proxima Nova"/>
              <a:sym typeface="Proxima Nova"/>
            </a:endParaRPr>
          </a:p>
        </p:txBody>
      </p:sp>
      <p:sp>
        <p:nvSpPr>
          <p:cNvPr id="292" name="Google Shape;292;p37"/>
          <p:cNvSpPr txBox="1"/>
          <p:nvPr/>
        </p:nvSpPr>
        <p:spPr>
          <a:xfrm>
            <a:off x="5903800" y="822675"/>
            <a:ext cx="17478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Network Science</a:t>
            </a:r>
            <a:endParaRPr sz="1200">
              <a:solidFill>
                <a:schemeClr val="dk2"/>
              </a:solidFill>
              <a:latin typeface="Proxima Nova"/>
              <a:ea typeface="Proxima Nova"/>
              <a:cs typeface="Proxima Nova"/>
              <a:sym typeface="Proxima Nova"/>
            </a:endParaRPr>
          </a:p>
        </p:txBody>
      </p:sp>
      <p:sp>
        <p:nvSpPr>
          <p:cNvPr id="293" name="Google Shape;293;p37"/>
          <p:cNvSpPr txBox="1"/>
          <p:nvPr/>
        </p:nvSpPr>
        <p:spPr>
          <a:xfrm>
            <a:off x="3616125" y="4200950"/>
            <a:ext cx="13797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Statistics and Data Mining</a:t>
            </a:r>
            <a:endParaRPr sz="1200">
              <a:solidFill>
                <a:schemeClr val="dk2"/>
              </a:solidFill>
              <a:latin typeface="Proxima Nova"/>
              <a:ea typeface="Proxima Nova"/>
              <a:cs typeface="Proxima Nova"/>
              <a:sym typeface="Proxima Nova"/>
            </a:endParaRPr>
          </a:p>
        </p:txBody>
      </p:sp>
      <p:sp>
        <p:nvSpPr>
          <p:cNvPr id="294" name="Google Shape;294;p37"/>
          <p:cNvSpPr txBox="1"/>
          <p:nvPr/>
        </p:nvSpPr>
        <p:spPr>
          <a:xfrm>
            <a:off x="3676731" y="1918150"/>
            <a:ext cx="1171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Social Media Mining</a:t>
            </a:r>
            <a:endParaRPr sz="1200" b="1">
              <a:solidFill>
                <a:schemeClr val="lt1"/>
              </a:solidFill>
              <a:latin typeface="Proxima Nova"/>
              <a:ea typeface="Proxima Nova"/>
              <a:cs typeface="Proxima Nova"/>
              <a:sym typeface="Proxima Nova"/>
            </a:endParaRPr>
          </a:p>
        </p:txBody>
      </p:sp>
      <p:sp>
        <p:nvSpPr>
          <p:cNvPr id="295" name="Google Shape;29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79214" y="592500"/>
            <a:ext cx="6985574" cy="3958500"/>
          </a:xfrm>
          <a:prstGeom prst="rect">
            <a:avLst/>
          </a:prstGeom>
          <a:noFill/>
          <a:ln>
            <a:noFill/>
          </a:ln>
        </p:spPr>
      </p:pic>
      <p:sp>
        <p:nvSpPr>
          <p:cNvPr id="301" name="Google Shape;30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79214" y="592500"/>
            <a:ext cx="6985574" cy="3958500"/>
          </a:xfrm>
          <a:prstGeom prst="rect">
            <a:avLst/>
          </a:prstGeom>
          <a:noFill/>
          <a:ln>
            <a:noFill/>
          </a:ln>
        </p:spPr>
      </p:pic>
      <p:sp>
        <p:nvSpPr>
          <p:cNvPr id="307" name="Google Shape;307;p39"/>
          <p:cNvSpPr/>
          <p:nvPr/>
        </p:nvSpPr>
        <p:spPr>
          <a:xfrm>
            <a:off x="1377725" y="1416000"/>
            <a:ext cx="6643800" cy="1928700"/>
          </a:xfrm>
          <a:prstGeom prst="rect">
            <a:avLst/>
          </a:prstGeom>
          <a:solidFill>
            <a:srgbClr val="6AA84F">
              <a:alpha val="16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79214" y="592500"/>
            <a:ext cx="6985574" cy="3958500"/>
          </a:xfrm>
          <a:prstGeom prst="rect">
            <a:avLst/>
          </a:prstGeom>
          <a:noFill/>
          <a:ln>
            <a:noFill/>
          </a:ln>
        </p:spPr>
      </p:pic>
      <p:sp>
        <p:nvSpPr>
          <p:cNvPr id="314" name="Google Shape;314;p40"/>
          <p:cNvSpPr/>
          <p:nvPr/>
        </p:nvSpPr>
        <p:spPr>
          <a:xfrm>
            <a:off x="1377725" y="1416000"/>
            <a:ext cx="6643800" cy="1928700"/>
          </a:xfrm>
          <a:prstGeom prst="rect">
            <a:avLst/>
          </a:prstGeom>
          <a:solidFill>
            <a:srgbClr val="6AA84F">
              <a:alpha val="16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40"/>
          <p:cNvSpPr/>
          <p:nvPr/>
        </p:nvSpPr>
        <p:spPr>
          <a:xfrm>
            <a:off x="880200" y="3329493"/>
            <a:ext cx="451500" cy="225900"/>
          </a:xfrm>
          <a:prstGeom prst="rightArrow">
            <a:avLst>
              <a:gd name="adj1" fmla="val 50000"/>
              <a:gd name="adj2" fmla="val 50000"/>
            </a:avLst>
          </a:prstGeom>
          <a:solidFill>
            <a:srgbClr val="FFF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 name="Google Shape;31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79214" y="592500"/>
            <a:ext cx="6985574" cy="3958500"/>
          </a:xfrm>
          <a:prstGeom prst="rect">
            <a:avLst/>
          </a:prstGeom>
          <a:noFill/>
          <a:ln>
            <a:noFill/>
          </a:ln>
        </p:spPr>
      </p:pic>
      <p:sp>
        <p:nvSpPr>
          <p:cNvPr id="322" name="Google Shape;322;p41"/>
          <p:cNvSpPr/>
          <p:nvPr/>
        </p:nvSpPr>
        <p:spPr>
          <a:xfrm>
            <a:off x="1377725" y="1416000"/>
            <a:ext cx="6643800" cy="1928700"/>
          </a:xfrm>
          <a:prstGeom prst="rect">
            <a:avLst/>
          </a:prstGeom>
          <a:solidFill>
            <a:srgbClr val="6AA84F">
              <a:alpha val="16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41"/>
          <p:cNvSpPr/>
          <p:nvPr/>
        </p:nvSpPr>
        <p:spPr>
          <a:xfrm>
            <a:off x="1377725" y="3551475"/>
            <a:ext cx="6643800" cy="860100"/>
          </a:xfrm>
          <a:prstGeom prst="rect">
            <a:avLst/>
          </a:prstGeom>
          <a:solidFill>
            <a:srgbClr val="E6B8AF">
              <a:alpha val="215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41"/>
          <p:cNvSpPr/>
          <p:nvPr/>
        </p:nvSpPr>
        <p:spPr>
          <a:xfrm>
            <a:off x="880200" y="3329493"/>
            <a:ext cx="451500" cy="225900"/>
          </a:xfrm>
          <a:prstGeom prst="rightArrow">
            <a:avLst>
              <a:gd name="adj1" fmla="val 50000"/>
              <a:gd name="adj2" fmla="val 50000"/>
            </a:avLst>
          </a:prstGeom>
          <a:solidFill>
            <a:srgbClr val="FFF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solidFill>
                  <a:schemeClr val="dk1"/>
                </a:solidFill>
                <a:latin typeface="Proxima Nova"/>
                <a:ea typeface="Proxima Nova"/>
                <a:cs typeface="Proxima Nova"/>
                <a:sym typeface="Proxima Nova"/>
              </a:rPr>
              <a:t>Boosting: AdaBoost</a:t>
            </a:r>
            <a:endParaRPr sz="2800">
              <a:solidFill>
                <a:schemeClr val="dk1"/>
              </a:solidFill>
            </a:endParaRPr>
          </a:p>
        </p:txBody>
      </p:sp>
      <p:sp>
        <p:nvSpPr>
          <p:cNvPr id="69" name="Google Shape;69;p15"/>
          <p:cNvSpPr txBox="1"/>
          <p:nvPr/>
        </p:nvSpPr>
        <p:spPr>
          <a:xfrm>
            <a:off x="422350" y="1501425"/>
            <a:ext cx="83451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Proxima Nova"/>
              <a:buChar char="●"/>
            </a:pPr>
            <a:r>
              <a:rPr lang="en" b="1">
                <a:latin typeface="Proxima Nova"/>
                <a:ea typeface="Proxima Nova"/>
                <a:cs typeface="Proxima Nova"/>
                <a:sym typeface="Proxima Nova"/>
              </a:rPr>
              <a:t>Two</a:t>
            </a:r>
            <a:r>
              <a:rPr lang="en">
                <a:latin typeface="Proxima Nova"/>
                <a:ea typeface="Proxima Nova"/>
                <a:cs typeface="Proxima Nova"/>
                <a:sym typeface="Proxima Nova"/>
              </a:rPr>
              <a:t> major changes:</a:t>
            </a:r>
            <a:endParaRPr>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Weights are assigned to </a:t>
            </a:r>
            <a:r>
              <a:rPr lang="en" b="1">
                <a:latin typeface="Proxima Nova"/>
                <a:ea typeface="Proxima Nova"/>
                <a:cs typeface="Proxima Nova"/>
                <a:sym typeface="Proxima Nova"/>
              </a:rPr>
              <a:t>each data point</a:t>
            </a:r>
            <a:endParaRPr b="1">
              <a:latin typeface="Proxima Nova"/>
              <a:ea typeface="Proxima Nova"/>
              <a:cs typeface="Proxima Nova"/>
              <a:sym typeface="Proxima Nova"/>
            </a:endParaRPr>
          </a:p>
          <a:p>
            <a:pPr marL="1371600" lvl="2"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Goal: Give more attention to the ‘harder’ data points</a:t>
            </a:r>
            <a:endParaRPr>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Weights are assigned to </a:t>
            </a:r>
            <a:r>
              <a:rPr lang="en" b="1">
                <a:latin typeface="Proxima Nova"/>
                <a:ea typeface="Proxima Nova"/>
                <a:cs typeface="Proxima Nova"/>
                <a:sym typeface="Proxima Nova"/>
              </a:rPr>
              <a:t>each model</a:t>
            </a:r>
            <a:endParaRPr b="1">
              <a:latin typeface="Proxima Nova"/>
              <a:ea typeface="Proxima Nova"/>
              <a:cs typeface="Proxima Nova"/>
              <a:sym typeface="Proxima Nova"/>
            </a:endParaRPr>
          </a:p>
          <a:p>
            <a:pPr marL="1371600" lvl="2"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Goal: Give more attention to the better performing models</a:t>
            </a:r>
            <a:endParaRPr>
              <a:latin typeface="Proxima Nova"/>
              <a:ea typeface="Proxima Nova"/>
              <a:cs typeface="Proxima Nova"/>
              <a:sym typeface="Proxima Nova"/>
            </a:endParaRPr>
          </a:p>
          <a:p>
            <a:pPr marL="1371600" lvl="2"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Voting is not democratic any more – if you’re a better performer, you vote matters more</a:t>
            </a:r>
            <a:endParaRPr>
              <a:latin typeface="Proxima Nova"/>
              <a:ea typeface="Proxima Nova"/>
              <a:cs typeface="Proxima Nova"/>
              <a:sym typeface="Proxima Nova"/>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Reminder to self: Attendance</a:t>
            </a:r>
            <a:endParaRPr sz="2800">
              <a:solidFill>
                <a:srgbClr val="000000"/>
              </a:solidFill>
            </a:endParaRPr>
          </a:p>
        </p:txBody>
      </p:sp>
      <p:sp>
        <p:nvSpPr>
          <p:cNvPr id="331" name="Google Shape;33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3B71"/>
        </a:solidFill>
        <a:effectLst/>
      </p:bgPr>
    </p:bg>
    <p:spTree>
      <p:nvGrpSpPr>
        <p:cNvPr id="1" name="Shape 335"/>
        <p:cNvGrpSpPr/>
        <p:nvPr/>
      </p:nvGrpSpPr>
      <p:grpSpPr>
        <a:xfrm>
          <a:off x="0" y="0"/>
          <a:ext cx="0" cy="0"/>
          <a:chOff x="0" y="0"/>
          <a:chExt cx="0" cy="0"/>
        </a:xfrm>
      </p:grpSpPr>
      <p:sp>
        <p:nvSpPr>
          <p:cNvPr id="336" name="Google Shape;336;p43"/>
          <p:cNvSpPr txBox="1"/>
          <p:nvPr/>
        </p:nvSpPr>
        <p:spPr>
          <a:xfrm>
            <a:off x="511850" y="2246875"/>
            <a:ext cx="72999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600">
                <a:solidFill>
                  <a:schemeClr val="lt1"/>
                </a:solidFill>
                <a:latin typeface="Proxima Nova Extrabold"/>
                <a:ea typeface="Proxima Nova Extrabold"/>
                <a:cs typeface="Proxima Nova Extrabold"/>
                <a:sym typeface="Proxima Nova Extrabold"/>
              </a:rPr>
              <a:t>Machine Learning on Graphs</a:t>
            </a:r>
            <a:endParaRPr sz="6600">
              <a:solidFill>
                <a:schemeClr val="lt1"/>
              </a:solidFill>
              <a:latin typeface="Proxima Nova Extrabold"/>
              <a:ea typeface="Proxima Nova Extrabold"/>
              <a:cs typeface="Proxima Nova Extrabold"/>
              <a:sym typeface="Proxima Nova Extrabold"/>
            </a:endParaRPr>
          </a:p>
        </p:txBody>
      </p:sp>
      <p:sp>
        <p:nvSpPr>
          <p:cNvPr id="337" name="Google Shape;33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283550" y="431475"/>
            <a:ext cx="2963325" cy="1416550"/>
          </a:xfrm>
          <a:prstGeom prst="rect">
            <a:avLst/>
          </a:prstGeom>
          <a:noFill/>
          <a:ln>
            <a:noFill/>
          </a:ln>
        </p:spPr>
      </p:pic>
      <p:pic>
        <p:nvPicPr>
          <p:cNvPr id="343" name="Google Shape;343;p4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9825" y="811575"/>
            <a:ext cx="4693800" cy="3520350"/>
          </a:xfrm>
          <a:prstGeom prst="rect">
            <a:avLst/>
          </a:prstGeom>
          <a:noFill/>
          <a:ln>
            <a:noFill/>
          </a:ln>
        </p:spPr>
      </p:pic>
      <p:pic>
        <p:nvPicPr>
          <p:cNvPr id="344" name="Google Shape;344;p4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48650" y="2109275"/>
            <a:ext cx="2898226" cy="2819086"/>
          </a:xfrm>
          <a:prstGeom prst="rect">
            <a:avLst/>
          </a:prstGeom>
          <a:noFill/>
          <a:ln>
            <a:noFill/>
          </a:ln>
        </p:spPr>
      </p:pic>
      <p:sp>
        <p:nvSpPr>
          <p:cNvPr id="345" name="Google Shape;34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198975" y="250100"/>
            <a:ext cx="4329725" cy="1903026"/>
          </a:xfrm>
          <a:prstGeom prst="rect">
            <a:avLst/>
          </a:prstGeom>
          <a:noFill/>
          <a:ln>
            <a:noFill/>
          </a:ln>
        </p:spPr>
      </p:pic>
      <p:pic>
        <p:nvPicPr>
          <p:cNvPr id="351" name="Google Shape;351;p4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60238" y="199125"/>
            <a:ext cx="3005333" cy="2004974"/>
          </a:xfrm>
          <a:prstGeom prst="rect">
            <a:avLst/>
          </a:prstGeom>
          <a:noFill/>
          <a:ln>
            <a:noFill/>
          </a:ln>
        </p:spPr>
      </p:pic>
      <p:pic>
        <p:nvPicPr>
          <p:cNvPr id="352" name="Google Shape;352;p4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502625" y="3679725"/>
            <a:ext cx="4138748" cy="567600"/>
          </a:xfrm>
          <a:prstGeom prst="rect">
            <a:avLst/>
          </a:prstGeom>
          <a:noFill/>
          <a:ln>
            <a:noFill/>
          </a:ln>
        </p:spPr>
      </p:pic>
      <p:sp>
        <p:nvSpPr>
          <p:cNvPr id="353" name="Google Shape;35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4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85800" y="697850"/>
            <a:ext cx="3372400" cy="2859775"/>
          </a:xfrm>
          <a:prstGeom prst="rect">
            <a:avLst/>
          </a:prstGeom>
          <a:noFill/>
          <a:ln>
            <a:noFill/>
          </a:ln>
        </p:spPr>
      </p:pic>
      <p:sp>
        <p:nvSpPr>
          <p:cNvPr id="359" name="Google Shape;35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7"/>
          <p:cNvPicPr preferRelativeResize="0"/>
          <p:nvPr/>
        </p:nvPicPr>
        <p:blipFill>
          <a:blip r:embed="rId3">
            <a:alphaModFix/>
          </a:blip>
          <a:stretch>
            <a:fillRect/>
          </a:stretch>
        </p:blipFill>
        <p:spPr>
          <a:xfrm>
            <a:off x="2109788" y="604838"/>
            <a:ext cx="4924425" cy="3933825"/>
          </a:xfrm>
          <a:prstGeom prst="rect">
            <a:avLst/>
          </a:prstGeom>
          <a:noFill/>
          <a:ln>
            <a:noFill/>
          </a:ln>
        </p:spPr>
      </p:pic>
      <p:sp>
        <p:nvSpPr>
          <p:cNvPr id="365" name="Google Shape;36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Supervised Learning Tasks on Graphs</a:t>
            </a:r>
            <a:endParaRPr sz="2800">
              <a:solidFill>
                <a:srgbClr val="000000"/>
              </a:solidFill>
            </a:endParaRPr>
          </a:p>
        </p:txBody>
      </p:sp>
      <p:pic>
        <p:nvPicPr>
          <p:cNvPr id="371" name="Google Shape;371;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11413" y="1137550"/>
            <a:ext cx="7321176" cy="3820975"/>
          </a:xfrm>
          <a:prstGeom prst="rect">
            <a:avLst/>
          </a:prstGeom>
          <a:noFill/>
          <a:ln>
            <a:noFill/>
          </a:ln>
        </p:spPr>
      </p:pic>
      <p:sp>
        <p:nvSpPr>
          <p:cNvPr id="372" name="Google Shape;37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Supervised Learning Tasks on Graphs</a:t>
            </a:r>
            <a:endParaRPr sz="2800">
              <a:solidFill>
                <a:srgbClr val="000000"/>
              </a:solidFill>
            </a:endParaRPr>
          </a:p>
        </p:txBody>
      </p:sp>
      <p:pic>
        <p:nvPicPr>
          <p:cNvPr id="378" name="Google Shape;378;p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41293" y="1017725"/>
            <a:ext cx="1847602" cy="1554025"/>
          </a:xfrm>
          <a:prstGeom prst="rect">
            <a:avLst/>
          </a:prstGeom>
          <a:noFill/>
          <a:ln>
            <a:noFill/>
          </a:ln>
        </p:spPr>
      </p:pic>
      <p:sp>
        <p:nvSpPr>
          <p:cNvPr id="379" name="Google Shape;37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380" name="Google Shape;380;p49"/>
          <p:cNvSpPr txBox="1"/>
          <p:nvPr/>
        </p:nvSpPr>
        <p:spPr>
          <a:xfrm>
            <a:off x="4834975" y="2809525"/>
            <a:ext cx="2816400" cy="1491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The ground truth. We know the nodes. We know that some edges exist (solid lines). We know that some edges don’t exist (dotted lines).</a:t>
            </a:r>
            <a:endParaRPr sz="1200">
              <a:solidFill>
                <a:schemeClr val="dk1"/>
              </a:solidFill>
              <a:latin typeface="Proxima Nova Semibold"/>
              <a:ea typeface="Proxima Nova Semibold"/>
              <a:cs typeface="Proxima Nova Semibold"/>
              <a:sym typeface="Proxima Nova Semibold"/>
            </a:endParaRPr>
          </a:p>
        </p:txBody>
      </p:sp>
      <p:pic>
        <p:nvPicPr>
          <p:cNvPr id="381" name="Google Shape;381;p49"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343843" flipH="1">
            <a:off x="4000117" y="2355473"/>
            <a:ext cx="432291" cy="10778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0"/>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Supervised Learning Tasks on Graphs</a:t>
            </a:r>
            <a:endParaRPr sz="2800">
              <a:solidFill>
                <a:srgbClr val="000000"/>
              </a:solidFill>
            </a:endParaRPr>
          </a:p>
        </p:txBody>
      </p:sp>
      <p:pic>
        <p:nvPicPr>
          <p:cNvPr id="387" name="Google Shape;387;p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41300" y="1017725"/>
            <a:ext cx="3861424" cy="1475001"/>
          </a:xfrm>
          <a:prstGeom prst="rect">
            <a:avLst/>
          </a:prstGeom>
          <a:noFill/>
          <a:ln>
            <a:noFill/>
          </a:ln>
        </p:spPr>
      </p:pic>
      <p:sp>
        <p:nvSpPr>
          <p:cNvPr id="388" name="Google Shape;38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389" name="Google Shape;389;p50"/>
          <p:cNvSpPr txBox="1"/>
          <p:nvPr/>
        </p:nvSpPr>
        <p:spPr>
          <a:xfrm>
            <a:off x="6206575" y="2423125"/>
            <a:ext cx="2816400" cy="1878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The light blue edges are hidden. The supervised learning task is to predict whether those edges exist or not based on the node attributes and the observed edges. You can design a peer recommendation engine around this prediction framework!</a:t>
            </a:r>
            <a:endParaRPr sz="1200">
              <a:solidFill>
                <a:schemeClr val="dk1"/>
              </a:solidFill>
              <a:latin typeface="Proxima Nova Semibold"/>
              <a:ea typeface="Proxima Nova Semibold"/>
              <a:cs typeface="Proxima Nova Semibold"/>
              <a:sym typeface="Proxima Nova Semibold"/>
            </a:endParaRPr>
          </a:p>
        </p:txBody>
      </p:sp>
      <p:pic>
        <p:nvPicPr>
          <p:cNvPr id="390" name="Google Shape;390;p50"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343843" flipH="1">
            <a:off x="5371717" y="2355473"/>
            <a:ext cx="432291" cy="10778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Supervised Learning Tasks on Graphs</a:t>
            </a:r>
            <a:endParaRPr sz="2800">
              <a:solidFill>
                <a:srgbClr val="000000"/>
              </a:solidFill>
            </a:endParaRPr>
          </a:p>
        </p:txBody>
      </p:sp>
      <p:pic>
        <p:nvPicPr>
          <p:cNvPr id="396" name="Google Shape;396;p5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641287" y="1017725"/>
            <a:ext cx="3861433" cy="3820975"/>
          </a:xfrm>
          <a:prstGeom prst="rect">
            <a:avLst/>
          </a:prstGeom>
          <a:noFill/>
          <a:ln>
            <a:noFill/>
          </a:ln>
        </p:spPr>
      </p:pic>
      <p:sp>
        <p:nvSpPr>
          <p:cNvPr id="397" name="Google Shape;39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398" name="Google Shape;398;p51"/>
          <p:cNvSpPr txBox="1"/>
          <p:nvPr/>
        </p:nvSpPr>
        <p:spPr>
          <a:xfrm>
            <a:off x="152250" y="1339950"/>
            <a:ext cx="2816400" cy="1491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Trickier task. ALL edges are hidden, you need to predict the existence of those edges just based on node attributes.</a:t>
            </a:r>
            <a:endParaRPr sz="1200">
              <a:solidFill>
                <a:schemeClr val="dk1"/>
              </a:solidFill>
              <a:latin typeface="Proxima Nova Semibold"/>
              <a:ea typeface="Proxima Nova Semibold"/>
              <a:cs typeface="Proxima Nova Semibold"/>
              <a:sym typeface="Proxima Nova Semibold"/>
            </a:endParaRPr>
          </a:p>
        </p:txBody>
      </p:sp>
      <p:pic>
        <p:nvPicPr>
          <p:cNvPr id="399" name="Google Shape;399;p51"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3831232">
            <a:off x="2011592" y="2799398"/>
            <a:ext cx="432291" cy="10778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solidFill>
                  <a:schemeClr val="dk1"/>
                </a:solidFill>
                <a:latin typeface="Proxima Nova"/>
                <a:ea typeface="Proxima Nova"/>
                <a:cs typeface="Proxima Nova"/>
                <a:sym typeface="Proxima Nova"/>
              </a:rPr>
              <a:t>Boosting: AdaBoost</a:t>
            </a:r>
            <a:endParaRPr sz="2800">
              <a:solidFill>
                <a:schemeClr val="dk1"/>
              </a:solidFill>
            </a:endParaRPr>
          </a:p>
        </p:txBody>
      </p:sp>
      <p:sp>
        <p:nvSpPr>
          <p:cNvPr id="76" name="Google Shape;76;p16"/>
          <p:cNvSpPr txBox="1"/>
          <p:nvPr/>
        </p:nvSpPr>
        <p:spPr>
          <a:xfrm>
            <a:off x="422350" y="1501425"/>
            <a:ext cx="8550000"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Proxima Nova"/>
              <a:buChar char="●"/>
            </a:pPr>
            <a:r>
              <a:rPr lang="en" sz="1300" b="1">
                <a:latin typeface="Proxima Nova"/>
                <a:ea typeface="Proxima Nova"/>
                <a:cs typeface="Proxima Nova"/>
                <a:sym typeface="Proxima Nova"/>
              </a:rPr>
              <a:t>Iteratively </a:t>
            </a:r>
            <a:r>
              <a:rPr lang="en" sz="1300">
                <a:latin typeface="Proxima Nova"/>
                <a:ea typeface="Proxima Nova"/>
                <a:cs typeface="Proxima Nova"/>
                <a:sym typeface="Proxima Nova"/>
              </a:rPr>
              <a:t>fit the models in the ensemble:</a:t>
            </a:r>
            <a:endParaRPr sz="1300">
              <a:latin typeface="Proxima Nova"/>
              <a:ea typeface="Proxima Nova"/>
              <a:cs typeface="Proxima Nova"/>
              <a:sym typeface="Proxima Nova"/>
            </a:endParaRPr>
          </a:p>
          <a:p>
            <a:pPr marL="914400" lvl="1"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Start with the same weight of 1/d for all data points </a:t>
            </a:r>
            <a:endParaRPr sz="1300">
              <a:solidFill>
                <a:schemeClr val="dk1"/>
              </a:solidFill>
              <a:latin typeface="Proxima Nova"/>
              <a:ea typeface="Proxima Nova"/>
              <a:cs typeface="Proxima Nova"/>
              <a:sym typeface="Proxima Nova"/>
            </a:endParaRPr>
          </a:p>
          <a:p>
            <a:pPr marL="914400" lvl="1"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Sample with replacement, but the sampled dataset </a:t>
            </a:r>
            <a:r>
              <a:rPr lang="en" sz="1300" b="1">
                <a:solidFill>
                  <a:schemeClr val="dk1"/>
                </a:solidFill>
                <a:latin typeface="Proxima Nova"/>
                <a:ea typeface="Proxima Nova"/>
                <a:cs typeface="Proxima Nova"/>
                <a:sym typeface="Proxima Nova"/>
              </a:rPr>
              <a:t>can be of any size</a:t>
            </a:r>
            <a:endParaRPr sz="1300">
              <a:solidFill>
                <a:schemeClr val="dk1"/>
              </a:solidFill>
              <a:latin typeface="Proxima Nova"/>
              <a:ea typeface="Proxima Nova"/>
              <a:cs typeface="Proxima Nova"/>
              <a:sym typeface="Proxima Nova"/>
            </a:endParaRPr>
          </a:p>
          <a:p>
            <a:pPr marL="1371600" lvl="2"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Each datapoint is equally likely to be picked</a:t>
            </a:r>
            <a:endParaRPr sz="1300">
              <a:solidFill>
                <a:schemeClr val="dk1"/>
              </a:solidFill>
              <a:latin typeface="Proxima Nova"/>
              <a:ea typeface="Proxima Nova"/>
              <a:cs typeface="Proxima Nova"/>
              <a:sym typeface="Proxima Nova"/>
            </a:endParaRPr>
          </a:p>
          <a:p>
            <a:pPr marL="914400" lvl="1"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After a classifier, </a:t>
            </a:r>
            <a:r>
              <a:rPr lang="en" sz="1300" i="1">
                <a:solidFill>
                  <a:schemeClr val="dk1"/>
                </a:solidFill>
                <a:latin typeface="Proxima Nova"/>
                <a:ea typeface="Proxima Nova"/>
                <a:cs typeface="Proxima Nova"/>
                <a:sym typeface="Proxima Nova"/>
              </a:rPr>
              <a:t>M</a:t>
            </a:r>
            <a:r>
              <a:rPr lang="en" sz="1300" i="1" baseline="-25000">
                <a:solidFill>
                  <a:schemeClr val="dk1"/>
                </a:solidFill>
                <a:latin typeface="Proxima Nova"/>
                <a:ea typeface="Proxima Nova"/>
                <a:cs typeface="Proxima Nova"/>
                <a:sym typeface="Proxima Nova"/>
              </a:rPr>
              <a:t>i </a:t>
            </a:r>
            <a:r>
              <a:rPr lang="en" sz="1300" i="1">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is trained:</a:t>
            </a:r>
            <a:endParaRPr sz="1300">
              <a:solidFill>
                <a:schemeClr val="dk1"/>
              </a:solidFill>
              <a:latin typeface="Proxima Nova"/>
              <a:ea typeface="Proxima Nova"/>
              <a:cs typeface="Proxima Nova"/>
              <a:sym typeface="Proxima Nova"/>
            </a:endParaRPr>
          </a:p>
          <a:p>
            <a:pPr marL="1371600" lvl="2"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Assign the model a weight based on its accuracy</a:t>
            </a:r>
            <a:endParaRPr sz="1300">
              <a:solidFill>
                <a:schemeClr val="dk1"/>
              </a:solidFill>
              <a:latin typeface="Proxima Nova"/>
              <a:ea typeface="Proxima Nova"/>
              <a:cs typeface="Proxima Nova"/>
              <a:sym typeface="Proxima Nova"/>
            </a:endParaRPr>
          </a:p>
          <a:p>
            <a:pPr marL="1371600" lvl="2"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Increase weights of misclassified data points, decrease weights of correctly classified data points</a:t>
            </a:r>
            <a:endParaRPr sz="1300">
              <a:solidFill>
                <a:schemeClr val="dk1"/>
              </a:solidFill>
              <a:latin typeface="Proxima Nova"/>
              <a:ea typeface="Proxima Nova"/>
              <a:cs typeface="Proxima Nova"/>
              <a:sym typeface="Proxima Nova"/>
            </a:endParaRPr>
          </a:p>
          <a:p>
            <a:pPr marL="914400" lvl="1" indent="-311150" algn="l" rtl="0">
              <a:lnSpc>
                <a:spcPct val="150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For the next model </a:t>
            </a:r>
            <a:r>
              <a:rPr lang="en" sz="1300" i="1">
                <a:solidFill>
                  <a:schemeClr val="dk1"/>
                </a:solidFill>
                <a:latin typeface="Proxima Nova"/>
                <a:ea typeface="Proxima Nova"/>
                <a:cs typeface="Proxima Nova"/>
                <a:sym typeface="Proxima Nova"/>
              </a:rPr>
              <a:t>M</a:t>
            </a:r>
            <a:r>
              <a:rPr lang="en" sz="1300" i="1" baseline="-25000">
                <a:solidFill>
                  <a:schemeClr val="dk1"/>
                </a:solidFill>
                <a:latin typeface="Proxima Nova"/>
                <a:ea typeface="Proxima Nova"/>
                <a:cs typeface="Proxima Nova"/>
                <a:sym typeface="Proxima Nova"/>
              </a:rPr>
              <a:t>i+1</a:t>
            </a:r>
            <a:r>
              <a:rPr lang="en" sz="1300" i="1">
                <a:solidFill>
                  <a:schemeClr val="dk1"/>
                </a:solidFill>
                <a:latin typeface="Proxima Nova"/>
                <a:ea typeface="Proxima Nova"/>
                <a:cs typeface="Proxima Nova"/>
                <a:sym typeface="Proxima Nova"/>
              </a:rPr>
              <a:t> , </a:t>
            </a:r>
            <a:r>
              <a:rPr lang="en" sz="1300">
                <a:solidFill>
                  <a:schemeClr val="dk1"/>
                </a:solidFill>
                <a:latin typeface="Proxima Nova"/>
                <a:ea typeface="Proxima Nova"/>
                <a:cs typeface="Proxima Nova"/>
                <a:sym typeface="Proxima Nova"/>
              </a:rPr>
              <a:t>use weighted sampling to preferentially pick the misclassified data points</a:t>
            </a:r>
            <a:endParaRPr sz="1300">
              <a:solidFill>
                <a:schemeClr val="dk1"/>
              </a:solidFill>
              <a:latin typeface="Proxima Nova"/>
              <a:ea typeface="Proxima Nova"/>
              <a:cs typeface="Proxima Nova"/>
              <a:sym typeface="Proxima Nova"/>
            </a:endParaRPr>
          </a:p>
        </p:txBody>
      </p:sp>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78" name="Google Shape;78;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556075" y="172600"/>
            <a:ext cx="3465073" cy="1534576"/>
          </a:xfrm>
          <a:prstGeom prst="rect">
            <a:avLst/>
          </a:prstGeom>
          <a:noFill/>
          <a:ln>
            <a:noFill/>
          </a:ln>
        </p:spPr>
      </p:pic>
      <p:sp>
        <p:nvSpPr>
          <p:cNvPr id="79" name="Google Shape;79;p16"/>
          <p:cNvSpPr/>
          <p:nvPr/>
        </p:nvSpPr>
        <p:spPr>
          <a:xfrm>
            <a:off x="5590775" y="901200"/>
            <a:ext cx="548700" cy="4605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80;p16"/>
          <p:cNvSpPr/>
          <p:nvPr/>
        </p:nvSpPr>
        <p:spPr>
          <a:xfrm>
            <a:off x="6682150" y="672575"/>
            <a:ext cx="313200" cy="1974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Supervised Learning Tasks on Graphs</a:t>
            </a:r>
            <a:endParaRPr sz="2800">
              <a:solidFill>
                <a:srgbClr val="000000"/>
              </a:solidFill>
            </a:endParaRPr>
          </a:p>
        </p:txBody>
      </p:sp>
      <p:pic>
        <p:nvPicPr>
          <p:cNvPr id="405" name="Google Shape;405;p5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641287" y="1017725"/>
            <a:ext cx="3861433" cy="3820975"/>
          </a:xfrm>
          <a:prstGeom prst="rect">
            <a:avLst/>
          </a:prstGeom>
          <a:noFill/>
          <a:ln>
            <a:noFill/>
          </a:ln>
        </p:spPr>
      </p:pic>
      <p:sp>
        <p:nvSpPr>
          <p:cNvPr id="406" name="Google Shape;40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407" name="Google Shape;407;p52"/>
          <p:cNvSpPr txBox="1"/>
          <p:nvPr/>
        </p:nvSpPr>
        <p:spPr>
          <a:xfrm>
            <a:off x="6237200" y="1156250"/>
            <a:ext cx="2816400" cy="1491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Trickiest. You don’t observe the edges. You don’t even observe some of the nodes. Now try to predict the edges!</a:t>
            </a:r>
            <a:endParaRPr sz="1200">
              <a:solidFill>
                <a:schemeClr val="dk1"/>
              </a:solidFill>
              <a:latin typeface="Proxima Nova Semibold"/>
              <a:ea typeface="Proxima Nova Semibold"/>
              <a:cs typeface="Proxima Nova Semibold"/>
              <a:sym typeface="Proxima Nova Semibold"/>
            </a:endParaRPr>
          </a:p>
        </p:txBody>
      </p:sp>
      <p:pic>
        <p:nvPicPr>
          <p:cNvPr id="408" name="Google Shape;408;p52"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3155155" flipH="1">
            <a:off x="6374392" y="2608048"/>
            <a:ext cx="432291" cy="10778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Unsupervised Learning Tasks on Graphs</a:t>
            </a:r>
            <a:endParaRPr sz="2800">
              <a:solidFill>
                <a:srgbClr val="000000"/>
              </a:solidFill>
            </a:endParaRPr>
          </a:p>
        </p:txBody>
      </p:sp>
      <p:pic>
        <p:nvPicPr>
          <p:cNvPr id="414" name="Google Shape;414;p5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26053" y="1109725"/>
            <a:ext cx="6291901" cy="3870975"/>
          </a:xfrm>
          <a:prstGeom prst="rect">
            <a:avLst/>
          </a:prstGeom>
          <a:noFill/>
          <a:ln>
            <a:noFill/>
          </a:ln>
        </p:spPr>
      </p:pic>
      <p:sp>
        <p:nvSpPr>
          <p:cNvPr id="415" name="Google Shape;41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53475" y="152400"/>
            <a:ext cx="6037039" cy="4838700"/>
          </a:xfrm>
          <a:prstGeom prst="rect">
            <a:avLst/>
          </a:prstGeom>
          <a:noFill/>
          <a:ln>
            <a:noFill/>
          </a:ln>
        </p:spPr>
      </p:pic>
      <p:sp>
        <p:nvSpPr>
          <p:cNvPr id="421" name="Google Shape;421;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422" name="Google Shape;422;p54"/>
          <p:cNvSpPr txBox="1"/>
          <p:nvPr/>
        </p:nvSpPr>
        <p:spPr>
          <a:xfrm>
            <a:off x="145425" y="3735150"/>
            <a:ext cx="1301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Proxima Nova"/>
                <a:ea typeface="Proxima Nova"/>
                <a:cs typeface="Proxima Nova"/>
                <a:sym typeface="Proxima Nova"/>
              </a:rPr>
              <a:t>Newman, Mark EJ, and Michelle Girvan. "Finding and evaluating community structure in networks." Physical review E 69.2 (2004): 026113.</a:t>
            </a:r>
            <a:endParaRPr sz="800">
              <a:latin typeface="Proxima Nova"/>
              <a:ea typeface="Proxima Nova"/>
              <a:cs typeface="Proxima Nova"/>
              <a:sym typeface="Proxima Nova"/>
            </a:endParaRPr>
          </a:p>
          <a:p>
            <a:pPr marL="0" lvl="0" indent="0" algn="l" rtl="0">
              <a:spcBef>
                <a:spcPts val="0"/>
              </a:spcBef>
              <a:spcAft>
                <a:spcPts val="0"/>
              </a:spcAft>
              <a:buNone/>
            </a:pPr>
            <a:endParaRPr sz="8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63575" y="152400"/>
            <a:ext cx="6216847" cy="4838699"/>
          </a:xfrm>
          <a:prstGeom prst="rect">
            <a:avLst/>
          </a:prstGeom>
          <a:noFill/>
          <a:ln>
            <a:noFill/>
          </a:ln>
        </p:spPr>
      </p:pic>
      <p:sp>
        <p:nvSpPr>
          <p:cNvPr id="428" name="Google Shape;42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429" name="Google Shape;429;p55"/>
          <p:cNvSpPr txBox="1"/>
          <p:nvPr/>
        </p:nvSpPr>
        <p:spPr>
          <a:xfrm>
            <a:off x="145425" y="3735150"/>
            <a:ext cx="1301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Proxima Nova"/>
                <a:ea typeface="Proxima Nova"/>
                <a:cs typeface="Proxima Nova"/>
                <a:sym typeface="Proxima Nova"/>
              </a:rPr>
              <a:t>Newman, Mark EJ, and Michelle Girvan. "Finding and evaluating community structure in networks." Physical review E 69.2 (2004): 026113.</a:t>
            </a:r>
            <a:endParaRPr sz="800">
              <a:latin typeface="Proxima Nova"/>
              <a:ea typeface="Proxima Nova"/>
              <a:cs typeface="Proxima Nova"/>
              <a:sym typeface="Proxima Nova"/>
            </a:endParaRPr>
          </a:p>
          <a:p>
            <a:pPr marL="0" lvl="0" indent="0" algn="l" rtl="0">
              <a:spcBef>
                <a:spcPts val="0"/>
              </a:spcBef>
              <a:spcAft>
                <a:spcPts val="0"/>
              </a:spcAft>
              <a:buNone/>
            </a:pPr>
            <a:endParaRPr sz="80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02238" y="152400"/>
            <a:ext cx="5939537" cy="4838701"/>
          </a:xfrm>
          <a:prstGeom prst="rect">
            <a:avLst/>
          </a:prstGeom>
          <a:noFill/>
          <a:ln>
            <a:noFill/>
          </a:ln>
        </p:spPr>
      </p:pic>
      <p:sp>
        <p:nvSpPr>
          <p:cNvPr id="435" name="Google Shape;43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436" name="Google Shape;436;p56"/>
          <p:cNvSpPr txBox="1"/>
          <p:nvPr/>
        </p:nvSpPr>
        <p:spPr>
          <a:xfrm>
            <a:off x="145425" y="3735150"/>
            <a:ext cx="1301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Proxima Nova"/>
                <a:ea typeface="Proxima Nova"/>
                <a:cs typeface="Proxima Nova"/>
                <a:sym typeface="Proxima Nova"/>
              </a:rPr>
              <a:t>Newman, Mark EJ, and Michelle Girvan. "Finding and evaluating community structure in networks." Physical review E 69.2 (2004): 026113.</a:t>
            </a:r>
            <a:endParaRPr sz="800">
              <a:latin typeface="Proxima Nova"/>
              <a:ea typeface="Proxima Nova"/>
              <a:cs typeface="Proxima Nova"/>
              <a:sym typeface="Proxima Nova"/>
            </a:endParaRPr>
          </a:p>
          <a:p>
            <a:pPr marL="0" lvl="0" indent="0" algn="l" rtl="0">
              <a:spcBef>
                <a:spcPts val="0"/>
              </a:spcBef>
              <a:spcAft>
                <a:spcPts val="0"/>
              </a:spcAft>
              <a:buNone/>
            </a:pPr>
            <a:endParaRPr sz="8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3B71"/>
        </a:solidFill>
        <a:effectLst/>
      </p:bgPr>
    </p:bg>
    <p:spTree>
      <p:nvGrpSpPr>
        <p:cNvPr id="1" name="Shape 440"/>
        <p:cNvGrpSpPr/>
        <p:nvPr/>
      </p:nvGrpSpPr>
      <p:grpSpPr>
        <a:xfrm>
          <a:off x="0" y="0"/>
          <a:ext cx="0" cy="0"/>
          <a:chOff x="0" y="0"/>
          <a:chExt cx="0" cy="0"/>
        </a:xfrm>
      </p:grpSpPr>
      <p:sp>
        <p:nvSpPr>
          <p:cNvPr id="441" name="Google Shape;441;p57"/>
          <p:cNvSpPr txBox="1"/>
          <p:nvPr/>
        </p:nvSpPr>
        <p:spPr>
          <a:xfrm>
            <a:off x="406025" y="1554875"/>
            <a:ext cx="85092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600">
                <a:solidFill>
                  <a:schemeClr val="lt1"/>
                </a:solidFill>
                <a:latin typeface="Proxima Nova Extrabold"/>
                <a:ea typeface="Proxima Nova Extrabold"/>
                <a:cs typeface="Proxima Nova Extrabold"/>
                <a:sym typeface="Proxima Nova Extrabold"/>
              </a:rPr>
              <a:t>Graph Clustering/ Community Detection</a:t>
            </a:r>
            <a:endParaRPr sz="6600">
              <a:solidFill>
                <a:schemeClr val="lt1"/>
              </a:solidFill>
              <a:latin typeface="Proxima Nova Extrabold"/>
              <a:ea typeface="Proxima Nova Extrabold"/>
              <a:cs typeface="Proxima Nova Extrabold"/>
              <a:sym typeface="Proxima Nova Extrabold"/>
            </a:endParaRPr>
          </a:p>
        </p:txBody>
      </p:sp>
      <p:sp>
        <p:nvSpPr>
          <p:cNvPr id="442" name="Google Shape;442;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30913" y="152400"/>
            <a:ext cx="6682168" cy="4838699"/>
          </a:xfrm>
          <a:prstGeom prst="rect">
            <a:avLst/>
          </a:prstGeom>
          <a:noFill/>
          <a:ln>
            <a:noFill/>
          </a:ln>
        </p:spPr>
      </p:pic>
      <p:sp>
        <p:nvSpPr>
          <p:cNvPr id="448" name="Google Shape;44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Minimum Cut</a:t>
            </a:r>
            <a:endParaRPr sz="2800">
              <a:solidFill>
                <a:srgbClr val="000000"/>
              </a:solidFill>
              <a:latin typeface="Proxima Nova Extrabold"/>
              <a:ea typeface="Proxima Nova Extrabold"/>
              <a:cs typeface="Proxima Nova Extrabold"/>
              <a:sym typeface="Proxima Nova Extrabold"/>
            </a:endParaRPr>
          </a:p>
        </p:txBody>
      </p:sp>
      <p:sp>
        <p:nvSpPr>
          <p:cNvPr id="454" name="Google Shape;454;p59"/>
          <p:cNvSpPr txBox="1"/>
          <p:nvPr/>
        </p:nvSpPr>
        <p:spPr>
          <a:xfrm>
            <a:off x="311700" y="1228000"/>
            <a:ext cx="7674600" cy="113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Proxima Nova"/>
                <a:ea typeface="Proxima Nova"/>
                <a:cs typeface="Proxima Nova"/>
                <a:sym typeface="Proxima Nova"/>
              </a:rPr>
              <a:t>A </a:t>
            </a:r>
            <a:r>
              <a:rPr lang="en" sz="1500" b="1">
                <a:latin typeface="Proxima Nova"/>
                <a:ea typeface="Proxima Nova"/>
                <a:cs typeface="Proxima Nova"/>
                <a:sym typeface="Proxima Nova"/>
              </a:rPr>
              <a:t>cut</a:t>
            </a:r>
            <a:r>
              <a:rPr lang="en" sz="1500">
                <a:latin typeface="Proxima Nova"/>
                <a:ea typeface="Proxima Nova"/>
                <a:cs typeface="Proxima Nova"/>
                <a:sym typeface="Proxima Nova"/>
              </a:rPr>
              <a:t> in a graph is a partitioning (cut) of the graph into two (or more) sets. </a:t>
            </a:r>
            <a:endParaRPr sz="1500">
              <a:latin typeface="Proxima Nova"/>
              <a:ea typeface="Proxima Nova"/>
              <a:cs typeface="Proxima Nova"/>
              <a:sym typeface="Proxima Nova"/>
            </a:endParaRPr>
          </a:p>
          <a:p>
            <a:pPr marL="0" lvl="0" indent="0" algn="l" rtl="0">
              <a:spcBef>
                <a:spcPts val="1000"/>
              </a:spcBef>
              <a:spcAft>
                <a:spcPts val="0"/>
              </a:spcAft>
              <a:buNone/>
            </a:pPr>
            <a:r>
              <a:rPr lang="en" sz="1500">
                <a:latin typeface="Proxima Nova"/>
                <a:ea typeface="Proxima Nova"/>
                <a:cs typeface="Proxima Nova"/>
                <a:sym typeface="Proxima Nova"/>
              </a:rPr>
              <a:t>The </a:t>
            </a:r>
            <a:r>
              <a:rPr lang="en" sz="1500" b="1">
                <a:latin typeface="Proxima Nova"/>
                <a:ea typeface="Proxima Nova"/>
                <a:cs typeface="Proxima Nova"/>
                <a:sym typeface="Proxima Nova"/>
              </a:rPr>
              <a:t>size of the cut</a:t>
            </a:r>
            <a:r>
              <a:rPr lang="en" sz="1500">
                <a:latin typeface="Proxima Nova"/>
                <a:ea typeface="Proxima Nova"/>
                <a:cs typeface="Proxima Nova"/>
                <a:sym typeface="Proxima Nova"/>
              </a:rPr>
              <a:t> is the </a:t>
            </a:r>
            <a:r>
              <a:rPr lang="en" sz="1500" b="1">
                <a:latin typeface="Proxima Nova"/>
                <a:ea typeface="Proxima Nova"/>
                <a:cs typeface="Proxima Nova"/>
                <a:sym typeface="Proxima Nova"/>
              </a:rPr>
              <a:t>number of edges that are being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How do we partition the graph below into two with the </a:t>
            </a:r>
            <a:r>
              <a:rPr lang="en" sz="1500" b="1">
                <a:latin typeface="Proxima Nova"/>
                <a:ea typeface="Proxima Nova"/>
                <a:cs typeface="Proxima Nova"/>
                <a:sym typeface="Proxima Nova"/>
              </a:rPr>
              <a:t>least cut size</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p:txBody>
      </p:sp>
      <p:pic>
        <p:nvPicPr>
          <p:cNvPr id="455" name="Google Shape;455;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89450" y="2503312"/>
            <a:ext cx="5369073" cy="2456458"/>
          </a:xfrm>
          <a:prstGeom prst="rect">
            <a:avLst/>
          </a:prstGeom>
          <a:noFill/>
          <a:ln>
            <a:noFill/>
          </a:ln>
        </p:spPr>
      </p:pic>
      <p:sp>
        <p:nvSpPr>
          <p:cNvPr id="456" name="Google Shape;456;p59"/>
          <p:cNvSpPr/>
          <p:nvPr/>
        </p:nvSpPr>
        <p:spPr>
          <a:xfrm>
            <a:off x="6209346" y="2944921"/>
            <a:ext cx="301800" cy="847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 name="Google Shape;457;p59"/>
          <p:cNvSpPr/>
          <p:nvPr/>
        </p:nvSpPr>
        <p:spPr>
          <a:xfrm>
            <a:off x="6074101" y="3042293"/>
            <a:ext cx="534300" cy="350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 name="Google Shape;458;p59"/>
          <p:cNvSpPr/>
          <p:nvPr/>
        </p:nvSpPr>
        <p:spPr>
          <a:xfrm>
            <a:off x="6209346" y="3893884"/>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9" name="Google Shape;459;p59"/>
          <p:cNvSpPr/>
          <p:nvPr/>
        </p:nvSpPr>
        <p:spPr>
          <a:xfrm>
            <a:off x="3425104" y="3511359"/>
            <a:ext cx="301800" cy="645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 name="Google Shape;460;p59"/>
          <p:cNvSpPr/>
          <p:nvPr/>
        </p:nvSpPr>
        <p:spPr>
          <a:xfrm>
            <a:off x="3120832" y="4207888"/>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1" name="Google Shape;461;p59"/>
          <p:cNvSpPr/>
          <p:nvPr/>
        </p:nvSpPr>
        <p:spPr>
          <a:xfrm>
            <a:off x="3172804" y="2778465"/>
            <a:ext cx="3018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2" name="Google Shape;462;p59"/>
          <p:cNvSpPr/>
          <p:nvPr/>
        </p:nvSpPr>
        <p:spPr>
          <a:xfrm>
            <a:off x="4232769" y="3121871"/>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3" name="Google Shape;463;p59"/>
          <p:cNvSpPr/>
          <p:nvPr/>
        </p:nvSpPr>
        <p:spPr>
          <a:xfrm>
            <a:off x="3974920" y="3610330"/>
            <a:ext cx="348600" cy="3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 name="Google Shape;464;p59"/>
          <p:cNvSpPr/>
          <p:nvPr/>
        </p:nvSpPr>
        <p:spPr>
          <a:xfrm>
            <a:off x="4146532" y="2388976"/>
            <a:ext cx="4035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59"/>
          <p:cNvSpPr/>
          <p:nvPr/>
        </p:nvSpPr>
        <p:spPr>
          <a:xfrm>
            <a:off x="4146530" y="4540142"/>
            <a:ext cx="3486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 name="Google Shape;466;p59"/>
          <p:cNvSpPr/>
          <p:nvPr/>
        </p:nvSpPr>
        <p:spPr>
          <a:xfrm>
            <a:off x="4279538" y="4078836"/>
            <a:ext cx="301800" cy="42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 name="Google Shape;46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0"/>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Minimum Cut</a:t>
            </a:r>
            <a:endParaRPr sz="2800">
              <a:solidFill>
                <a:srgbClr val="000000"/>
              </a:solidFill>
              <a:latin typeface="Proxima Nova Extrabold"/>
              <a:ea typeface="Proxima Nova Extrabold"/>
              <a:cs typeface="Proxima Nova Extrabold"/>
              <a:sym typeface="Proxima Nova Extrabold"/>
            </a:endParaRPr>
          </a:p>
        </p:txBody>
      </p:sp>
      <p:pic>
        <p:nvPicPr>
          <p:cNvPr id="473" name="Google Shape;473;p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0350" y="994025"/>
            <a:ext cx="8403302" cy="3844675"/>
          </a:xfrm>
          <a:prstGeom prst="rect">
            <a:avLst/>
          </a:prstGeom>
          <a:noFill/>
          <a:ln>
            <a:noFill/>
          </a:ln>
        </p:spPr>
      </p:pic>
      <p:sp>
        <p:nvSpPr>
          <p:cNvPr id="474" name="Google Shape;474;p60"/>
          <p:cNvSpPr/>
          <p:nvPr/>
        </p:nvSpPr>
        <p:spPr>
          <a:xfrm>
            <a:off x="7068550" y="1685200"/>
            <a:ext cx="836400" cy="1652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 name="Google Shape;475;p60"/>
          <p:cNvSpPr/>
          <p:nvPr/>
        </p:nvSpPr>
        <p:spPr>
          <a:xfrm>
            <a:off x="6919875" y="1837600"/>
            <a:ext cx="836400" cy="549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 name="Google Shape;476;p60"/>
          <p:cNvSpPr/>
          <p:nvPr/>
        </p:nvSpPr>
        <p:spPr>
          <a:xfrm>
            <a:off x="7131550" y="3170450"/>
            <a:ext cx="545400" cy="1136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7" name="Google Shape;477;p60"/>
          <p:cNvSpPr/>
          <p:nvPr/>
        </p:nvSpPr>
        <p:spPr>
          <a:xfrm>
            <a:off x="2773848" y="2571750"/>
            <a:ext cx="472200" cy="1010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8" name="Google Shape;478;p60"/>
          <p:cNvSpPr/>
          <p:nvPr/>
        </p:nvSpPr>
        <p:spPr>
          <a:xfrm>
            <a:off x="2297623" y="3661907"/>
            <a:ext cx="545400" cy="1136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 name="Google Shape;479;p60"/>
          <p:cNvSpPr/>
          <p:nvPr/>
        </p:nvSpPr>
        <p:spPr>
          <a:xfrm>
            <a:off x="2378966" y="1424675"/>
            <a:ext cx="472200" cy="106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60"/>
          <p:cNvSpPr/>
          <p:nvPr/>
        </p:nvSpPr>
        <p:spPr>
          <a:xfrm>
            <a:off x="4037950" y="1962150"/>
            <a:ext cx="732000" cy="496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60"/>
          <p:cNvSpPr/>
          <p:nvPr/>
        </p:nvSpPr>
        <p:spPr>
          <a:xfrm>
            <a:off x="3634382" y="2726652"/>
            <a:ext cx="545400" cy="61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 name="Google Shape;482;p60"/>
          <p:cNvSpPr/>
          <p:nvPr/>
        </p:nvSpPr>
        <p:spPr>
          <a:xfrm>
            <a:off x="3902978" y="815075"/>
            <a:ext cx="631500" cy="106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 name="Google Shape;483;p60"/>
          <p:cNvSpPr/>
          <p:nvPr/>
        </p:nvSpPr>
        <p:spPr>
          <a:xfrm>
            <a:off x="3902975" y="4181928"/>
            <a:ext cx="545400" cy="710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4" name="Google Shape;484;p60"/>
          <p:cNvSpPr/>
          <p:nvPr/>
        </p:nvSpPr>
        <p:spPr>
          <a:xfrm>
            <a:off x="4111150" y="3459925"/>
            <a:ext cx="4722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5" name="Google Shape;48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1"/>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Minimum Cut</a:t>
            </a:r>
            <a:endParaRPr sz="2800">
              <a:solidFill>
                <a:srgbClr val="000000"/>
              </a:solidFill>
              <a:latin typeface="Proxima Nova Extrabold"/>
              <a:ea typeface="Proxima Nova Extrabold"/>
              <a:cs typeface="Proxima Nova Extrabold"/>
              <a:sym typeface="Proxima Nova Extrabold"/>
            </a:endParaRPr>
          </a:p>
        </p:txBody>
      </p:sp>
      <p:pic>
        <p:nvPicPr>
          <p:cNvPr id="491" name="Google Shape;491;p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0350" y="994025"/>
            <a:ext cx="8403302" cy="3844675"/>
          </a:xfrm>
          <a:prstGeom prst="rect">
            <a:avLst/>
          </a:prstGeom>
          <a:noFill/>
          <a:ln>
            <a:noFill/>
          </a:ln>
        </p:spPr>
      </p:pic>
      <p:sp>
        <p:nvSpPr>
          <p:cNvPr id="492" name="Google Shape;492;p61"/>
          <p:cNvSpPr/>
          <p:nvPr/>
        </p:nvSpPr>
        <p:spPr>
          <a:xfrm>
            <a:off x="2773848" y="2571750"/>
            <a:ext cx="472200" cy="1010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3" name="Google Shape;493;p61"/>
          <p:cNvSpPr/>
          <p:nvPr/>
        </p:nvSpPr>
        <p:spPr>
          <a:xfrm>
            <a:off x="2297623" y="3661907"/>
            <a:ext cx="545400" cy="1136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4" name="Google Shape;494;p61"/>
          <p:cNvSpPr/>
          <p:nvPr/>
        </p:nvSpPr>
        <p:spPr>
          <a:xfrm>
            <a:off x="2378966" y="1424675"/>
            <a:ext cx="472200" cy="106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5" name="Google Shape;495;p61"/>
          <p:cNvSpPr/>
          <p:nvPr/>
        </p:nvSpPr>
        <p:spPr>
          <a:xfrm>
            <a:off x="4037950" y="1962150"/>
            <a:ext cx="732000" cy="496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6" name="Google Shape;496;p61"/>
          <p:cNvSpPr/>
          <p:nvPr/>
        </p:nvSpPr>
        <p:spPr>
          <a:xfrm>
            <a:off x="3634382" y="2726652"/>
            <a:ext cx="545400" cy="611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7" name="Google Shape;497;p61"/>
          <p:cNvSpPr/>
          <p:nvPr/>
        </p:nvSpPr>
        <p:spPr>
          <a:xfrm>
            <a:off x="3902978" y="815075"/>
            <a:ext cx="631500" cy="106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8" name="Google Shape;498;p61"/>
          <p:cNvSpPr/>
          <p:nvPr/>
        </p:nvSpPr>
        <p:spPr>
          <a:xfrm>
            <a:off x="3902975" y="4181928"/>
            <a:ext cx="545400" cy="710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9" name="Google Shape;499;p61"/>
          <p:cNvSpPr/>
          <p:nvPr/>
        </p:nvSpPr>
        <p:spPr>
          <a:xfrm>
            <a:off x="4111150" y="3459925"/>
            <a:ext cx="4722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0" name="Google Shape;50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2251" y="61225"/>
            <a:ext cx="5519498" cy="3031951"/>
          </a:xfrm>
          <a:prstGeom prst="rect">
            <a:avLst/>
          </a:prstGeom>
          <a:noFill/>
          <a:ln>
            <a:noFill/>
          </a:ln>
        </p:spPr>
      </p:pic>
      <p:sp>
        <p:nvSpPr>
          <p:cNvPr id="86" name="Google Shape;86;p17"/>
          <p:cNvSpPr txBox="1"/>
          <p:nvPr/>
        </p:nvSpPr>
        <p:spPr>
          <a:xfrm>
            <a:off x="342750" y="3203625"/>
            <a:ext cx="84882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XGBoost</a:t>
            </a:r>
            <a:r>
              <a:rPr lang="en">
                <a:solidFill>
                  <a:schemeClr val="dk1"/>
                </a:solidFill>
                <a:latin typeface="Proxima Nova"/>
                <a:ea typeface="Proxima Nova"/>
                <a:cs typeface="Proxima Nova"/>
                <a:sym typeface="Proxima Nova"/>
              </a:rPr>
              <a:t> is a clever implementation of Tree Boosting</a:t>
            </a:r>
            <a:endParaRPr>
              <a:solidFill>
                <a:schemeClr val="dk1"/>
              </a:solidFill>
              <a:latin typeface="Proxima Nova"/>
              <a:ea typeface="Proxima Nova"/>
              <a:cs typeface="Proxima Nova"/>
              <a:sym typeface="Proxima Nova"/>
            </a:endParaRPr>
          </a:p>
          <a:p>
            <a:pPr marL="914400" lvl="1"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Efficient regularization (both LASSO and Ridge), </a:t>
            </a:r>
            <a:endParaRPr>
              <a:solidFill>
                <a:schemeClr val="dk1"/>
              </a:solidFill>
              <a:latin typeface="Proxima Nova"/>
              <a:ea typeface="Proxima Nova"/>
              <a:cs typeface="Proxima Nova"/>
              <a:sym typeface="Proxima Nova"/>
            </a:endParaRPr>
          </a:p>
          <a:p>
            <a:pPr marL="914400" lvl="1"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Better parallel processing, cache access, data compression</a:t>
            </a:r>
            <a:endParaRPr>
              <a:solidFill>
                <a:schemeClr val="dk1"/>
              </a:solidFill>
              <a:latin typeface="Proxima Nova"/>
              <a:ea typeface="Proxima Nova"/>
              <a:cs typeface="Proxima Nova"/>
              <a:sym typeface="Proxima Nova"/>
            </a:endParaRPr>
          </a:p>
          <a:p>
            <a:pPr marL="914400" lvl="1"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Better handling of sparse data</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core principles and intuitions behind tree ensembling are exactly the same</a:t>
            </a:r>
            <a:endParaRPr/>
          </a:p>
        </p:txBody>
      </p:sp>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2"/>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Minimum Cut </a:t>
            </a:r>
            <a:endParaRPr sz="2800">
              <a:solidFill>
                <a:srgbClr val="000000"/>
              </a:solidFill>
              <a:latin typeface="Proxima Nova Extrabold"/>
              <a:ea typeface="Proxima Nova Extrabold"/>
              <a:cs typeface="Proxima Nova Extrabold"/>
              <a:sym typeface="Proxima Nova Extrabold"/>
            </a:endParaRPr>
          </a:p>
        </p:txBody>
      </p:sp>
      <p:sp>
        <p:nvSpPr>
          <p:cNvPr id="506" name="Google Shape;506;p62"/>
          <p:cNvSpPr txBox="1"/>
          <p:nvPr/>
        </p:nvSpPr>
        <p:spPr>
          <a:xfrm>
            <a:off x="311700" y="1228000"/>
            <a:ext cx="76746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Proxima Nova"/>
                <a:ea typeface="Proxima Nova"/>
                <a:cs typeface="Proxima Nova"/>
                <a:sym typeface="Proxima Nova"/>
              </a:rPr>
              <a:t>We want to partition graph </a:t>
            </a:r>
            <a:r>
              <a:rPr lang="en" sz="1500" i="1">
                <a:latin typeface="Proxima Nova"/>
                <a:ea typeface="Proxima Nova"/>
                <a:cs typeface="Proxima Nova"/>
                <a:sym typeface="Proxima Nova"/>
              </a:rPr>
              <a:t>G</a:t>
            </a:r>
            <a:r>
              <a:rPr lang="en" sz="1500">
                <a:latin typeface="Proxima Nova"/>
                <a:ea typeface="Proxima Nova"/>
                <a:cs typeface="Proxima Nova"/>
                <a:sym typeface="Proxima Nova"/>
              </a:rPr>
              <a:t> into </a:t>
            </a:r>
            <a:r>
              <a:rPr lang="en" sz="1500" i="1">
                <a:latin typeface="Proxima Nova"/>
                <a:ea typeface="Proxima Nova"/>
                <a:cs typeface="Proxima Nova"/>
                <a:sym typeface="Proxima Nova"/>
              </a:rPr>
              <a:t>k</a:t>
            </a:r>
            <a:r>
              <a:rPr lang="en" sz="1500">
                <a:latin typeface="Proxima Nova"/>
                <a:ea typeface="Proxima Nova"/>
                <a:cs typeface="Proxima Nova"/>
                <a:sym typeface="Proxima Nova"/>
              </a:rPr>
              <a:t> non-overlapping partitions, {</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1</a:t>
            </a:r>
            <a:r>
              <a:rPr lang="en" sz="1500">
                <a:latin typeface="Proxima Nova"/>
                <a:ea typeface="Proxima Nova"/>
                <a:cs typeface="Proxima Nova"/>
                <a:sym typeface="Proxima Nova"/>
              </a:rPr>
              <a:t>, </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2</a:t>
            </a:r>
            <a:r>
              <a:rPr lang="en" sz="1500">
                <a:latin typeface="Proxima Nova"/>
                <a:ea typeface="Proxima Nova"/>
                <a:cs typeface="Proxima Nova"/>
                <a:sym typeface="Proxima Nova"/>
              </a:rPr>
              <a:t>, … , </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k</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a:p>
            <a:pPr marL="0" lvl="0" indent="0" algn="l" rtl="0">
              <a:spcBef>
                <a:spcPts val="1000"/>
              </a:spcBef>
              <a:spcAft>
                <a:spcPts val="0"/>
              </a:spcAft>
              <a:buNone/>
            </a:pPr>
            <a:r>
              <a:rPr lang="en" sz="1500">
                <a:latin typeface="Proxima Nova"/>
                <a:ea typeface="Proxima Nova"/>
                <a:cs typeface="Proxima Nova"/>
                <a:sym typeface="Proxima Nova"/>
              </a:rPr>
              <a:t>For </a:t>
            </a:r>
            <a:r>
              <a:rPr lang="en" sz="1500" i="1">
                <a:latin typeface="Proxima Nova"/>
                <a:ea typeface="Proxima Nova"/>
                <a:cs typeface="Proxima Nova"/>
                <a:sym typeface="Proxima Nova"/>
              </a:rPr>
              <a:t>k=2</a:t>
            </a:r>
            <a:r>
              <a:rPr lang="en" sz="1500">
                <a:latin typeface="Proxima Nova"/>
                <a:ea typeface="Proxima Nova"/>
                <a:cs typeface="Proxima Nova"/>
                <a:sym typeface="Proxima Nova"/>
              </a:rPr>
              <a:t>, we need to split the graph into </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1</a:t>
            </a:r>
            <a:r>
              <a:rPr lang="en" sz="1500">
                <a:latin typeface="Proxima Nova"/>
                <a:ea typeface="Proxima Nova"/>
                <a:cs typeface="Proxima Nova"/>
                <a:sym typeface="Proxima Nova"/>
              </a:rPr>
              <a:t> and </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2</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a:p>
            <a:pPr marL="0" lvl="0" indent="0" algn="l" rtl="0">
              <a:spcBef>
                <a:spcPts val="1000"/>
              </a:spcBef>
              <a:spcAft>
                <a:spcPts val="0"/>
              </a:spcAft>
              <a:buNone/>
            </a:pPr>
            <a:r>
              <a:rPr lang="en" sz="1500" b="1">
                <a:latin typeface="Proxima Nova"/>
                <a:ea typeface="Proxima Nova"/>
                <a:cs typeface="Proxima Nova"/>
                <a:sym typeface="Proxima Nova"/>
              </a:rPr>
              <a:t>Minimum cut:</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cut(</a:t>
            </a:r>
            <a:r>
              <a:rPr lang="en" sz="1500" i="1">
                <a:latin typeface="Proxima Nova"/>
                <a:ea typeface="Proxima Nova"/>
                <a:cs typeface="Proxima Nova"/>
                <a:sym typeface="Proxima Nova"/>
              </a:rPr>
              <a:t>P</a:t>
            </a:r>
            <a:r>
              <a:rPr lang="en" sz="1500" baseline="-25000">
                <a:latin typeface="Proxima Nova"/>
                <a:ea typeface="Proxima Nova"/>
                <a:cs typeface="Proxima Nova"/>
                <a:sym typeface="Proxima Nova"/>
              </a:rPr>
              <a:t>1</a:t>
            </a:r>
            <a:r>
              <a:rPr lang="en" sz="1500">
                <a:latin typeface="Proxima Nova"/>
                <a:ea typeface="Proxima Nova"/>
                <a:cs typeface="Proxima Nova"/>
                <a:sym typeface="Proxima Nova"/>
              </a:rPr>
              <a:t> , </a:t>
            </a:r>
            <a:r>
              <a:rPr lang="en" sz="1500" i="1">
                <a:solidFill>
                  <a:schemeClr val="dk1"/>
                </a:solidFill>
                <a:latin typeface="Proxima Nova"/>
                <a:ea typeface="Proxima Nova"/>
                <a:cs typeface="Proxima Nova"/>
                <a:sym typeface="Proxima Nova"/>
              </a:rPr>
              <a:t>P</a:t>
            </a:r>
            <a:r>
              <a:rPr lang="en" sz="1500" baseline="-25000">
                <a:solidFill>
                  <a:schemeClr val="dk1"/>
                </a:solidFill>
                <a:latin typeface="Proxima Nova"/>
                <a:ea typeface="Proxima Nova"/>
                <a:cs typeface="Proxima Nova"/>
                <a:sym typeface="Proxima Nova"/>
              </a:rPr>
              <a:t>2</a:t>
            </a:r>
            <a:r>
              <a:rPr lang="en" sz="1500">
                <a:latin typeface="Proxima Nova"/>
                <a:ea typeface="Proxima Nova"/>
                <a:cs typeface="Proxima Nova"/>
                <a:sym typeface="Proxima Nova"/>
              </a:rPr>
              <a:t>) </a:t>
            </a:r>
            <a:endParaRPr sz="1500">
              <a:latin typeface="Proxima Nova"/>
              <a:ea typeface="Proxima Nova"/>
              <a:cs typeface="Proxima Nova"/>
              <a:sym typeface="Proxima Nova"/>
            </a:endParaRPr>
          </a:p>
        </p:txBody>
      </p:sp>
      <p:pic>
        <p:nvPicPr>
          <p:cNvPr id="507" name="Google Shape;507;p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458601" y="2593659"/>
            <a:ext cx="5183452" cy="2371528"/>
          </a:xfrm>
          <a:prstGeom prst="rect">
            <a:avLst/>
          </a:prstGeom>
          <a:noFill/>
          <a:ln>
            <a:noFill/>
          </a:ln>
        </p:spPr>
      </p:pic>
      <p:sp>
        <p:nvSpPr>
          <p:cNvPr id="508" name="Google Shape;508;p62"/>
          <p:cNvSpPr/>
          <p:nvPr/>
        </p:nvSpPr>
        <p:spPr>
          <a:xfrm>
            <a:off x="6590284" y="3019999"/>
            <a:ext cx="516000" cy="101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62"/>
          <p:cNvSpPr/>
          <p:nvPr/>
        </p:nvSpPr>
        <p:spPr>
          <a:xfrm>
            <a:off x="6498576" y="3114005"/>
            <a:ext cx="516000" cy="33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0" name="Google Shape;510;p62"/>
          <p:cNvSpPr/>
          <p:nvPr/>
        </p:nvSpPr>
        <p:spPr>
          <a:xfrm>
            <a:off x="6629145" y="3936152"/>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 name="Google Shape;511;p62"/>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2" name="Google Shape;512;p62"/>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3" name="Google Shape;513;p62"/>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62"/>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62"/>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6" name="Google Shape;516;p62"/>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7" name="Google Shape;517;p62"/>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62"/>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62"/>
          <p:cNvSpPr/>
          <p:nvPr/>
        </p:nvSpPr>
        <p:spPr>
          <a:xfrm>
            <a:off x="6979800" y="3373325"/>
            <a:ext cx="911700" cy="10746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0" name="Google Shape;520;p62"/>
          <p:cNvSpPr/>
          <p:nvPr/>
        </p:nvSpPr>
        <p:spPr>
          <a:xfrm>
            <a:off x="2483025" y="2711625"/>
            <a:ext cx="4146000" cy="21648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62"/>
          <p:cNvSpPr txBox="1"/>
          <p:nvPr/>
        </p:nvSpPr>
        <p:spPr>
          <a:xfrm>
            <a:off x="7349050" y="2912200"/>
            <a:ext cx="389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i="1">
                <a:solidFill>
                  <a:schemeClr val="dk1"/>
                </a:solidFill>
                <a:latin typeface="Proxima Nova"/>
                <a:ea typeface="Proxima Nova"/>
                <a:cs typeface="Proxima Nova"/>
                <a:sym typeface="Proxima Nova"/>
              </a:rPr>
              <a:t>P</a:t>
            </a:r>
            <a:r>
              <a:rPr lang="en" sz="1500" baseline="-25000">
                <a:solidFill>
                  <a:schemeClr val="dk1"/>
                </a:solidFill>
                <a:latin typeface="Proxima Nova"/>
                <a:ea typeface="Proxima Nova"/>
                <a:cs typeface="Proxima Nova"/>
                <a:sym typeface="Proxima Nova"/>
              </a:rPr>
              <a:t>1</a:t>
            </a:r>
            <a:endParaRPr/>
          </a:p>
        </p:txBody>
      </p:sp>
      <p:sp>
        <p:nvSpPr>
          <p:cNvPr id="522" name="Google Shape;522;p62"/>
          <p:cNvSpPr txBox="1"/>
          <p:nvPr/>
        </p:nvSpPr>
        <p:spPr>
          <a:xfrm>
            <a:off x="5897675" y="2296125"/>
            <a:ext cx="389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i="1">
                <a:solidFill>
                  <a:schemeClr val="dk1"/>
                </a:solidFill>
                <a:latin typeface="Proxima Nova"/>
                <a:ea typeface="Proxima Nova"/>
                <a:cs typeface="Proxima Nova"/>
                <a:sym typeface="Proxima Nova"/>
              </a:rPr>
              <a:t>P</a:t>
            </a:r>
            <a:r>
              <a:rPr lang="en" sz="1500" baseline="-25000">
                <a:solidFill>
                  <a:schemeClr val="dk1"/>
                </a:solidFill>
                <a:latin typeface="Proxima Nova"/>
                <a:ea typeface="Proxima Nova"/>
                <a:cs typeface="Proxima Nova"/>
                <a:sym typeface="Proxima Nova"/>
              </a:rPr>
              <a:t>2</a:t>
            </a:r>
            <a:endParaRPr/>
          </a:p>
        </p:txBody>
      </p:sp>
      <p:sp>
        <p:nvSpPr>
          <p:cNvPr id="523" name="Google Shape;523;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3"/>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Ratio Cut </a:t>
            </a:r>
            <a:endParaRPr sz="2800">
              <a:solidFill>
                <a:srgbClr val="000000"/>
              </a:solidFill>
              <a:latin typeface="Proxima Nova Extrabold"/>
              <a:ea typeface="Proxima Nova Extrabold"/>
              <a:cs typeface="Proxima Nova Extrabold"/>
              <a:sym typeface="Proxima Nova Extrabold"/>
            </a:endParaRPr>
          </a:p>
        </p:txBody>
      </p:sp>
      <p:sp>
        <p:nvSpPr>
          <p:cNvPr id="529" name="Google Shape;529;p63"/>
          <p:cNvSpPr txBox="1"/>
          <p:nvPr/>
        </p:nvSpPr>
        <p:spPr>
          <a:xfrm>
            <a:off x="311700" y="1228000"/>
            <a:ext cx="7674600" cy="77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Ratio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a:t>
            </a:r>
            <a:endParaRPr sz="1500">
              <a:latin typeface="Proxima Nova"/>
              <a:ea typeface="Proxima Nova"/>
              <a:cs typeface="Proxima Nova"/>
              <a:sym typeface="Proxima Nova"/>
            </a:endParaRPr>
          </a:p>
        </p:txBody>
      </p:sp>
      <p:sp>
        <p:nvSpPr>
          <p:cNvPr id="530" name="Google Shape;530;p63"/>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63"/>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63"/>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 name="Google Shape;533;p63"/>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 name="Google Shape;534;p63"/>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5" name="Google Shape;535;p63"/>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6" name="Google Shape;536;p63"/>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7" name="Google Shape;537;p63"/>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38" name="Google Shape;538;p6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89568" y="1542793"/>
            <a:ext cx="1148962" cy="549000"/>
          </a:xfrm>
          <a:prstGeom prst="rect">
            <a:avLst/>
          </a:prstGeom>
          <a:noFill/>
          <a:ln>
            <a:noFill/>
          </a:ln>
        </p:spPr>
      </p:pic>
      <p:pic>
        <p:nvPicPr>
          <p:cNvPr id="539" name="Google Shape;539;p6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21263" y="2350912"/>
            <a:ext cx="5369073" cy="2456458"/>
          </a:xfrm>
          <a:prstGeom prst="rect">
            <a:avLst/>
          </a:prstGeom>
          <a:noFill/>
          <a:ln>
            <a:noFill/>
          </a:ln>
        </p:spPr>
      </p:pic>
      <p:sp>
        <p:nvSpPr>
          <p:cNvPr id="540" name="Google Shape;540;p63"/>
          <p:cNvSpPr/>
          <p:nvPr/>
        </p:nvSpPr>
        <p:spPr>
          <a:xfrm>
            <a:off x="6441158" y="2792521"/>
            <a:ext cx="301800" cy="847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1" name="Google Shape;541;p63"/>
          <p:cNvSpPr/>
          <p:nvPr/>
        </p:nvSpPr>
        <p:spPr>
          <a:xfrm>
            <a:off x="6305914" y="2889893"/>
            <a:ext cx="534300" cy="350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2" name="Google Shape;542;p63"/>
          <p:cNvSpPr/>
          <p:nvPr/>
        </p:nvSpPr>
        <p:spPr>
          <a:xfrm>
            <a:off x="6441158" y="3741484"/>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3" name="Google Shape;543;p63"/>
          <p:cNvSpPr/>
          <p:nvPr/>
        </p:nvSpPr>
        <p:spPr>
          <a:xfrm>
            <a:off x="3656916" y="3358959"/>
            <a:ext cx="301800" cy="645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4" name="Google Shape;544;p63"/>
          <p:cNvSpPr/>
          <p:nvPr/>
        </p:nvSpPr>
        <p:spPr>
          <a:xfrm>
            <a:off x="3352644" y="4055488"/>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5" name="Google Shape;545;p63"/>
          <p:cNvSpPr/>
          <p:nvPr/>
        </p:nvSpPr>
        <p:spPr>
          <a:xfrm>
            <a:off x="3404616" y="2626065"/>
            <a:ext cx="3018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6" name="Google Shape;546;p63"/>
          <p:cNvSpPr/>
          <p:nvPr/>
        </p:nvSpPr>
        <p:spPr>
          <a:xfrm>
            <a:off x="4464582" y="2969471"/>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7" name="Google Shape;547;p63"/>
          <p:cNvSpPr/>
          <p:nvPr/>
        </p:nvSpPr>
        <p:spPr>
          <a:xfrm>
            <a:off x="4206732" y="3457930"/>
            <a:ext cx="348600" cy="3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8" name="Google Shape;548;p63"/>
          <p:cNvSpPr/>
          <p:nvPr/>
        </p:nvSpPr>
        <p:spPr>
          <a:xfrm>
            <a:off x="4378345" y="2236576"/>
            <a:ext cx="4035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9" name="Google Shape;549;p63"/>
          <p:cNvSpPr/>
          <p:nvPr/>
        </p:nvSpPr>
        <p:spPr>
          <a:xfrm>
            <a:off x="4378343" y="4387742"/>
            <a:ext cx="3486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0" name="Google Shape;550;p63"/>
          <p:cNvSpPr/>
          <p:nvPr/>
        </p:nvSpPr>
        <p:spPr>
          <a:xfrm>
            <a:off x="4511351" y="3926436"/>
            <a:ext cx="301800" cy="42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1" name="Google Shape;55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Ratio Cut </a:t>
            </a:r>
            <a:endParaRPr sz="2800">
              <a:solidFill>
                <a:srgbClr val="000000"/>
              </a:solidFill>
              <a:latin typeface="Proxima Nova Extrabold"/>
              <a:ea typeface="Proxima Nova Extrabold"/>
              <a:cs typeface="Proxima Nova Extrabold"/>
              <a:sym typeface="Proxima Nova Extrabold"/>
            </a:endParaRPr>
          </a:p>
        </p:txBody>
      </p:sp>
      <p:sp>
        <p:nvSpPr>
          <p:cNvPr id="557" name="Google Shape;557;p64"/>
          <p:cNvSpPr txBox="1"/>
          <p:nvPr/>
        </p:nvSpPr>
        <p:spPr>
          <a:xfrm>
            <a:off x="311700" y="1228000"/>
            <a:ext cx="7674600" cy="77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Ratio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 ½ (1/1 + ⅛)  = 0.56</a:t>
            </a:r>
            <a:endParaRPr sz="1500">
              <a:latin typeface="Proxima Nova"/>
              <a:ea typeface="Proxima Nova"/>
              <a:cs typeface="Proxima Nova"/>
              <a:sym typeface="Proxima Nova"/>
            </a:endParaRPr>
          </a:p>
        </p:txBody>
      </p:sp>
      <p:sp>
        <p:nvSpPr>
          <p:cNvPr id="558" name="Google Shape;558;p64"/>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9" name="Google Shape;559;p64"/>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64"/>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p64"/>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64"/>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3" name="Google Shape;563;p64"/>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4" name="Google Shape;564;p64"/>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5" name="Google Shape;565;p64"/>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6" name="Google Shape;566;p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89568" y="1542793"/>
            <a:ext cx="1148962" cy="549000"/>
          </a:xfrm>
          <a:prstGeom prst="rect">
            <a:avLst/>
          </a:prstGeom>
          <a:noFill/>
          <a:ln>
            <a:noFill/>
          </a:ln>
        </p:spPr>
      </p:pic>
      <p:pic>
        <p:nvPicPr>
          <p:cNvPr id="567" name="Google Shape;567;p6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21263" y="2350912"/>
            <a:ext cx="5369073" cy="2456458"/>
          </a:xfrm>
          <a:prstGeom prst="rect">
            <a:avLst/>
          </a:prstGeom>
          <a:noFill/>
          <a:ln>
            <a:noFill/>
          </a:ln>
        </p:spPr>
      </p:pic>
      <p:sp>
        <p:nvSpPr>
          <p:cNvPr id="568" name="Google Shape;568;p64"/>
          <p:cNvSpPr/>
          <p:nvPr/>
        </p:nvSpPr>
        <p:spPr>
          <a:xfrm>
            <a:off x="3656916" y="3358959"/>
            <a:ext cx="301800" cy="645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9" name="Google Shape;569;p64"/>
          <p:cNvSpPr/>
          <p:nvPr/>
        </p:nvSpPr>
        <p:spPr>
          <a:xfrm>
            <a:off x="3352644" y="4055488"/>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0" name="Google Shape;570;p64"/>
          <p:cNvSpPr/>
          <p:nvPr/>
        </p:nvSpPr>
        <p:spPr>
          <a:xfrm>
            <a:off x="3404616" y="2626065"/>
            <a:ext cx="3018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p64"/>
          <p:cNvSpPr/>
          <p:nvPr/>
        </p:nvSpPr>
        <p:spPr>
          <a:xfrm>
            <a:off x="4464582" y="2969471"/>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64"/>
          <p:cNvSpPr/>
          <p:nvPr/>
        </p:nvSpPr>
        <p:spPr>
          <a:xfrm>
            <a:off x="4206732" y="3457930"/>
            <a:ext cx="348600" cy="3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64"/>
          <p:cNvSpPr/>
          <p:nvPr/>
        </p:nvSpPr>
        <p:spPr>
          <a:xfrm>
            <a:off x="4378345" y="2236576"/>
            <a:ext cx="4035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64"/>
          <p:cNvSpPr txBox="1"/>
          <p:nvPr/>
        </p:nvSpPr>
        <p:spPr>
          <a:xfrm>
            <a:off x="6469825" y="2483275"/>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0.56</a:t>
            </a:r>
            <a:endParaRPr/>
          </a:p>
        </p:txBody>
      </p:sp>
      <p:sp>
        <p:nvSpPr>
          <p:cNvPr id="575" name="Google Shape;575;p64"/>
          <p:cNvSpPr/>
          <p:nvPr/>
        </p:nvSpPr>
        <p:spPr>
          <a:xfrm>
            <a:off x="4511351" y="3926436"/>
            <a:ext cx="301800" cy="42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6" name="Google Shape;576;p64"/>
          <p:cNvSpPr/>
          <p:nvPr/>
        </p:nvSpPr>
        <p:spPr>
          <a:xfrm>
            <a:off x="4378343" y="4387742"/>
            <a:ext cx="3486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5"/>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Ratio Cut </a:t>
            </a:r>
            <a:endParaRPr sz="2800">
              <a:solidFill>
                <a:srgbClr val="000000"/>
              </a:solidFill>
              <a:latin typeface="Proxima Nova Extrabold"/>
              <a:ea typeface="Proxima Nova Extrabold"/>
              <a:cs typeface="Proxima Nova Extrabold"/>
              <a:sym typeface="Proxima Nova Extrabold"/>
            </a:endParaRPr>
          </a:p>
        </p:txBody>
      </p:sp>
      <p:sp>
        <p:nvSpPr>
          <p:cNvPr id="583" name="Google Shape;583;p65"/>
          <p:cNvSpPr txBox="1"/>
          <p:nvPr/>
        </p:nvSpPr>
        <p:spPr>
          <a:xfrm>
            <a:off x="311700" y="1228000"/>
            <a:ext cx="7674600" cy="77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Ratio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a:t>
            </a:r>
            <a:endParaRPr sz="1500">
              <a:latin typeface="Proxima Nova"/>
              <a:ea typeface="Proxima Nova"/>
              <a:cs typeface="Proxima Nova"/>
              <a:sym typeface="Proxima Nova"/>
            </a:endParaRPr>
          </a:p>
        </p:txBody>
      </p:sp>
      <p:sp>
        <p:nvSpPr>
          <p:cNvPr id="584" name="Google Shape;584;p65"/>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5" name="Google Shape;585;p65"/>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6" name="Google Shape;586;p65"/>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7" name="Google Shape;587;p65"/>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8" name="Google Shape;588;p65"/>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65"/>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65"/>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65"/>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2" name="Google Shape;592;p6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89568" y="1542793"/>
            <a:ext cx="1148962" cy="549000"/>
          </a:xfrm>
          <a:prstGeom prst="rect">
            <a:avLst/>
          </a:prstGeom>
          <a:noFill/>
          <a:ln>
            <a:noFill/>
          </a:ln>
        </p:spPr>
      </p:pic>
      <p:pic>
        <p:nvPicPr>
          <p:cNvPr id="593" name="Google Shape;593;p6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21263" y="2350912"/>
            <a:ext cx="5369073" cy="2456458"/>
          </a:xfrm>
          <a:prstGeom prst="rect">
            <a:avLst/>
          </a:prstGeom>
          <a:noFill/>
          <a:ln>
            <a:noFill/>
          </a:ln>
        </p:spPr>
      </p:pic>
      <p:sp>
        <p:nvSpPr>
          <p:cNvPr id="594" name="Google Shape;594;p65"/>
          <p:cNvSpPr/>
          <p:nvPr/>
        </p:nvSpPr>
        <p:spPr>
          <a:xfrm>
            <a:off x="3656916" y="3358959"/>
            <a:ext cx="301800" cy="645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65"/>
          <p:cNvSpPr/>
          <p:nvPr/>
        </p:nvSpPr>
        <p:spPr>
          <a:xfrm>
            <a:off x="3352644" y="4055488"/>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65"/>
          <p:cNvSpPr/>
          <p:nvPr/>
        </p:nvSpPr>
        <p:spPr>
          <a:xfrm>
            <a:off x="3404616" y="2626065"/>
            <a:ext cx="3018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7" name="Google Shape;597;p65"/>
          <p:cNvSpPr txBox="1"/>
          <p:nvPr/>
        </p:nvSpPr>
        <p:spPr>
          <a:xfrm>
            <a:off x="6469825" y="2483275"/>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0.56</a:t>
            </a:r>
            <a:endParaRPr/>
          </a:p>
        </p:txBody>
      </p:sp>
      <p:sp>
        <p:nvSpPr>
          <p:cNvPr id="598" name="Google Shape;598;p65"/>
          <p:cNvSpPr txBox="1"/>
          <p:nvPr/>
        </p:nvSpPr>
        <p:spPr>
          <a:xfrm>
            <a:off x="4572000" y="2035188"/>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0.9</a:t>
            </a:r>
            <a:endParaRPr/>
          </a:p>
        </p:txBody>
      </p:sp>
      <p:sp>
        <p:nvSpPr>
          <p:cNvPr id="599" name="Google Shape;59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6"/>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Ratio Cut </a:t>
            </a:r>
            <a:endParaRPr sz="2800">
              <a:solidFill>
                <a:srgbClr val="000000"/>
              </a:solidFill>
              <a:latin typeface="Proxima Nova Extrabold"/>
              <a:ea typeface="Proxima Nova Extrabold"/>
              <a:cs typeface="Proxima Nova Extrabold"/>
              <a:sym typeface="Proxima Nova Extrabold"/>
            </a:endParaRPr>
          </a:p>
        </p:txBody>
      </p:sp>
      <p:sp>
        <p:nvSpPr>
          <p:cNvPr id="605" name="Google Shape;605;p66"/>
          <p:cNvSpPr txBox="1"/>
          <p:nvPr/>
        </p:nvSpPr>
        <p:spPr>
          <a:xfrm>
            <a:off x="311700" y="1228000"/>
            <a:ext cx="7674600" cy="77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Ratio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a:t>
            </a:r>
            <a:endParaRPr sz="1500">
              <a:latin typeface="Proxima Nova"/>
              <a:ea typeface="Proxima Nova"/>
              <a:cs typeface="Proxima Nova"/>
              <a:sym typeface="Proxima Nova"/>
            </a:endParaRPr>
          </a:p>
        </p:txBody>
      </p:sp>
      <p:sp>
        <p:nvSpPr>
          <p:cNvPr id="606" name="Google Shape;606;p66"/>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66"/>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8" name="Google Shape;608;p66"/>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66"/>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66"/>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1" name="Google Shape;611;p66"/>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2" name="Google Shape;612;p66"/>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3" name="Google Shape;613;p66"/>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14" name="Google Shape;614;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89568" y="1542793"/>
            <a:ext cx="1148962" cy="549000"/>
          </a:xfrm>
          <a:prstGeom prst="rect">
            <a:avLst/>
          </a:prstGeom>
          <a:noFill/>
          <a:ln>
            <a:noFill/>
          </a:ln>
        </p:spPr>
      </p:pic>
      <p:pic>
        <p:nvPicPr>
          <p:cNvPr id="615" name="Google Shape;615;p6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21263" y="2350912"/>
            <a:ext cx="5369073" cy="2456458"/>
          </a:xfrm>
          <a:prstGeom prst="rect">
            <a:avLst/>
          </a:prstGeom>
          <a:noFill/>
          <a:ln>
            <a:noFill/>
          </a:ln>
        </p:spPr>
      </p:pic>
      <p:sp>
        <p:nvSpPr>
          <p:cNvPr id="616" name="Google Shape;616;p66"/>
          <p:cNvSpPr txBox="1"/>
          <p:nvPr/>
        </p:nvSpPr>
        <p:spPr>
          <a:xfrm>
            <a:off x="6469825" y="2483275"/>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0.56</a:t>
            </a:r>
            <a:endParaRPr/>
          </a:p>
        </p:txBody>
      </p:sp>
      <p:sp>
        <p:nvSpPr>
          <p:cNvPr id="617" name="Google Shape;617;p66"/>
          <p:cNvSpPr txBox="1"/>
          <p:nvPr/>
        </p:nvSpPr>
        <p:spPr>
          <a:xfrm>
            <a:off x="4572000" y="2035188"/>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0.9</a:t>
            </a:r>
            <a:endParaRPr/>
          </a:p>
        </p:txBody>
      </p:sp>
      <p:sp>
        <p:nvSpPr>
          <p:cNvPr id="618" name="Google Shape;618;p66"/>
          <p:cNvSpPr txBox="1"/>
          <p:nvPr/>
        </p:nvSpPr>
        <p:spPr>
          <a:xfrm>
            <a:off x="2575175" y="2223188"/>
            <a:ext cx="1801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a:solidFill>
                  <a:schemeClr val="dk1"/>
                </a:solidFill>
                <a:latin typeface="Proxima Nova"/>
                <a:ea typeface="Proxima Nova"/>
                <a:cs typeface="Proxima Nova"/>
                <a:sym typeface="Proxima Nova"/>
              </a:rPr>
              <a:t>Ratio cut: 0.5</a:t>
            </a:r>
            <a:endParaRPr/>
          </a:p>
        </p:txBody>
      </p:sp>
      <p:sp>
        <p:nvSpPr>
          <p:cNvPr id="619" name="Google Shape;61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7"/>
          <p:cNvSpPr txBox="1"/>
          <p:nvPr/>
        </p:nvSpPr>
        <p:spPr>
          <a:xfrm>
            <a:off x="311700" y="445025"/>
            <a:ext cx="72645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Ratio Cut </a:t>
            </a:r>
            <a:endParaRPr sz="2800">
              <a:solidFill>
                <a:srgbClr val="000000"/>
              </a:solidFill>
              <a:latin typeface="Proxima Nova Extrabold"/>
              <a:ea typeface="Proxima Nova Extrabold"/>
              <a:cs typeface="Proxima Nova Extrabold"/>
              <a:sym typeface="Proxima Nova Extrabold"/>
            </a:endParaRPr>
          </a:p>
        </p:txBody>
      </p:sp>
      <p:sp>
        <p:nvSpPr>
          <p:cNvPr id="625" name="Google Shape;625;p67"/>
          <p:cNvSpPr txBox="1"/>
          <p:nvPr/>
        </p:nvSpPr>
        <p:spPr>
          <a:xfrm>
            <a:off x="311700" y="1228000"/>
            <a:ext cx="7674600" cy="77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Proxima Nova"/>
                <a:ea typeface="Proxima Nova"/>
                <a:cs typeface="Proxima Nova"/>
                <a:sym typeface="Proxima Nova"/>
              </a:rPr>
              <a:t>Ratio cut:</a:t>
            </a:r>
            <a:endParaRPr sz="1500" b="1">
              <a:latin typeface="Proxima Nova"/>
              <a:ea typeface="Proxima Nova"/>
              <a:cs typeface="Proxima Nova"/>
              <a:sym typeface="Proxima Nova"/>
            </a:endParaRPr>
          </a:p>
          <a:p>
            <a:pPr marL="0" lvl="0" indent="0" algn="l" rtl="0">
              <a:spcBef>
                <a:spcPts val="1000"/>
              </a:spcBef>
              <a:spcAft>
                <a:spcPts val="1000"/>
              </a:spcAft>
              <a:buNone/>
            </a:pPr>
            <a:r>
              <a:rPr lang="en" sz="1500">
                <a:latin typeface="Proxima Nova"/>
                <a:ea typeface="Proxima Nova"/>
                <a:cs typeface="Proxima Nova"/>
                <a:sym typeface="Proxima Nova"/>
              </a:rPr>
              <a:t>Minimize </a:t>
            </a:r>
            <a:endParaRPr sz="1500">
              <a:latin typeface="Proxima Nova"/>
              <a:ea typeface="Proxima Nova"/>
              <a:cs typeface="Proxima Nova"/>
              <a:sym typeface="Proxima Nova"/>
            </a:endParaRPr>
          </a:p>
        </p:txBody>
      </p:sp>
      <p:pic>
        <p:nvPicPr>
          <p:cNvPr id="626" name="Google Shape;626;p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89568" y="1542793"/>
            <a:ext cx="1148962" cy="549000"/>
          </a:xfrm>
          <a:prstGeom prst="rect">
            <a:avLst/>
          </a:prstGeom>
          <a:noFill/>
          <a:ln>
            <a:noFill/>
          </a:ln>
        </p:spPr>
      </p:pic>
      <p:sp>
        <p:nvSpPr>
          <p:cNvPr id="627" name="Google Shape;627;p67"/>
          <p:cNvSpPr/>
          <p:nvPr/>
        </p:nvSpPr>
        <p:spPr>
          <a:xfrm>
            <a:off x="3941162" y="3566854"/>
            <a:ext cx="291300" cy="623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67"/>
          <p:cNvSpPr/>
          <p:nvPr/>
        </p:nvSpPr>
        <p:spPr>
          <a:xfrm>
            <a:off x="3647410" y="4239300"/>
            <a:ext cx="336300" cy="70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9" name="Google Shape;629;p67"/>
          <p:cNvSpPr/>
          <p:nvPr/>
        </p:nvSpPr>
        <p:spPr>
          <a:xfrm>
            <a:off x="3697585" y="2859298"/>
            <a:ext cx="2913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0" name="Google Shape;630;p67"/>
          <p:cNvSpPr/>
          <p:nvPr/>
        </p:nvSpPr>
        <p:spPr>
          <a:xfrm>
            <a:off x="4720905" y="3190831"/>
            <a:ext cx="451500" cy="306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1" name="Google Shape;631;p67"/>
          <p:cNvSpPr/>
          <p:nvPr/>
        </p:nvSpPr>
        <p:spPr>
          <a:xfrm>
            <a:off x="4471970" y="3662402"/>
            <a:ext cx="336300" cy="376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2" name="Google Shape;632;p67"/>
          <p:cNvSpPr/>
          <p:nvPr/>
        </p:nvSpPr>
        <p:spPr>
          <a:xfrm>
            <a:off x="4637649" y="2483276"/>
            <a:ext cx="389400" cy="658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3" name="Google Shape;633;p67"/>
          <p:cNvSpPr/>
          <p:nvPr/>
        </p:nvSpPr>
        <p:spPr>
          <a:xfrm>
            <a:off x="4637647" y="4560067"/>
            <a:ext cx="336300" cy="438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4" name="Google Shape;634;p67"/>
          <p:cNvSpPr/>
          <p:nvPr/>
        </p:nvSpPr>
        <p:spPr>
          <a:xfrm>
            <a:off x="4766057" y="4114711"/>
            <a:ext cx="291300" cy="414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35" name="Google Shape;635;p6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21263" y="2350912"/>
            <a:ext cx="5369073" cy="2456458"/>
          </a:xfrm>
          <a:prstGeom prst="rect">
            <a:avLst/>
          </a:prstGeom>
          <a:noFill/>
          <a:ln>
            <a:noFill/>
          </a:ln>
        </p:spPr>
      </p:pic>
      <p:sp>
        <p:nvSpPr>
          <p:cNvPr id="636" name="Google Shape;636;p67"/>
          <p:cNvSpPr/>
          <p:nvPr/>
        </p:nvSpPr>
        <p:spPr>
          <a:xfrm>
            <a:off x="6441158" y="2792521"/>
            <a:ext cx="301800" cy="847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7" name="Google Shape;637;p67"/>
          <p:cNvSpPr/>
          <p:nvPr/>
        </p:nvSpPr>
        <p:spPr>
          <a:xfrm>
            <a:off x="6305914" y="2889893"/>
            <a:ext cx="534300" cy="350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8" name="Google Shape;638;p67"/>
          <p:cNvSpPr/>
          <p:nvPr/>
        </p:nvSpPr>
        <p:spPr>
          <a:xfrm>
            <a:off x="6441158" y="3741484"/>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9" name="Google Shape;639;p67"/>
          <p:cNvSpPr/>
          <p:nvPr/>
        </p:nvSpPr>
        <p:spPr>
          <a:xfrm>
            <a:off x="3491025" y="3101728"/>
            <a:ext cx="451500" cy="112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 name="Google Shape;640;p67"/>
          <p:cNvSpPr/>
          <p:nvPr/>
        </p:nvSpPr>
        <p:spPr>
          <a:xfrm>
            <a:off x="3352644" y="4055488"/>
            <a:ext cx="348600" cy="72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1" name="Google Shape;641;p67"/>
          <p:cNvSpPr/>
          <p:nvPr/>
        </p:nvSpPr>
        <p:spPr>
          <a:xfrm>
            <a:off x="3404616" y="2626065"/>
            <a:ext cx="3018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2" name="Google Shape;642;p67"/>
          <p:cNvSpPr/>
          <p:nvPr/>
        </p:nvSpPr>
        <p:spPr>
          <a:xfrm>
            <a:off x="4464582" y="2969471"/>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3" name="Google Shape;643;p67"/>
          <p:cNvSpPr/>
          <p:nvPr/>
        </p:nvSpPr>
        <p:spPr>
          <a:xfrm>
            <a:off x="4206732" y="3457930"/>
            <a:ext cx="348600" cy="3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4" name="Google Shape;644;p67"/>
          <p:cNvSpPr/>
          <p:nvPr/>
        </p:nvSpPr>
        <p:spPr>
          <a:xfrm>
            <a:off x="4378345" y="2236576"/>
            <a:ext cx="403500" cy="68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5" name="Google Shape;645;p67"/>
          <p:cNvSpPr/>
          <p:nvPr/>
        </p:nvSpPr>
        <p:spPr>
          <a:xfrm>
            <a:off x="4378343" y="4387742"/>
            <a:ext cx="3486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 name="Google Shape;646;p67"/>
          <p:cNvSpPr/>
          <p:nvPr/>
        </p:nvSpPr>
        <p:spPr>
          <a:xfrm>
            <a:off x="4511351" y="3926436"/>
            <a:ext cx="301800" cy="42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7" name="Google Shape;647;p67"/>
          <p:cNvSpPr/>
          <p:nvPr/>
        </p:nvSpPr>
        <p:spPr>
          <a:xfrm>
            <a:off x="3429055" y="3224314"/>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8" name="Google Shape;648;p67"/>
          <p:cNvSpPr/>
          <p:nvPr/>
        </p:nvSpPr>
        <p:spPr>
          <a:xfrm>
            <a:off x="3445337" y="3840073"/>
            <a:ext cx="467700" cy="317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 name="Google Shape;649;p67"/>
          <p:cNvSpPr/>
          <p:nvPr/>
        </p:nvSpPr>
        <p:spPr>
          <a:xfrm>
            <a:off x="3716239" y="2657875"/>
            <a:ext cx="3774000" cy="21648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0" name="Google Shape;650;p67"/>
          <p:cNvSpPr/>
          <p:nvPr/>
        </p:nvSpPr>
        <p:spPr>
          <a:xfrm>
            <a:off x="2121275" y="2640575"/>
            <a:ext cx="1466100" cy="21648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1" name="Google Shape;651;p67"/>
          <p:cNvSpPr txBox="1"/>
          <p:nvPr/>
        </p:nvSpPr>
        <p:spPr>
          <a:xfrm>
            <a:off x="3015225" y="2236575"/>
            <a:ext cx="389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i="1">
                <a:solidFill>
                  <a:schemeClr val="dk1"/>
                </a:solidFill>
                <a:latin typeface="Proxima Nova"/>
                <a:ea typeface="Proxima Nova"/>
                <a:cs typeface="Proxima Nova"/>
                <a:sym typeface="Proxima Nova"/>
              </a:rPr>
              <a:t>P</a:t>
            </a:r>
            <a:r>
              <a:rPr lang="en" sz="1500" baseline="-25000">
                <a:solidFill>
                  <a:schemeClr val="dk1"/>
                </a:solidFill>
                <a:latin typeface="Proxima Nova"/>
                <a:ea typeface="Proxima Nova"/>
                <a:cs typeface="Proxima Nova"/>
                <a:sym typeface="Proxima Nova"/>
              </a:rPr>
              <a:t>1</a:t>
            </a:r>
            <a:endParaRPr/>
          </a:p>
        </p:txBody>
      </p:sp>
      <p:sp>
        <p:nvSpPr>
          <p:cNvPr id="652" name="Google Shape;652;p67"/>
          <p:cNvSpPr txBox="1"/>
          <p:nvPr/>
        </p:nvSpPr>
        <p:spPr>
          <a:xfrm>
            <a:off x="3977338" y="2223200"/>
            <a:ext cx="389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1500" i="1">
                <a:solidFill>
                  <a:schemeClr val="dk1"/>
                </a:solidFill>
                <a:latin typeface="Proxima Nova"/>
                <a:ea typeface="Proxima Nova"/>
                <a:cs typeface="Proxima Nova"/>
                <a:sym typeface="Proxima Nova"/>
              </a:rPr>
              <a:t>P</a:t>
            </a:r>
            <a:r>
              <a:rPr lang="en" sz="1500" baseline="-25000">
                <a:solidFill>
                  <a:schemeClr val="dk1"/>
                </a:solidFill>
                <a:latin typeface="Proxima Nova"/>
                <a:ea typeface="Proxima Nova"/>
                <a:cs typeface="Proxima Nova"/>
                <a:sym typeface="Proxima Nova"/>
              </a:rPr>
              <a:t>2</a:t>
            </a:r>
            <a:endParaRPr/>
          </a:p>
        </p:txBody>
      </p:sp>
      <p:sp>
        <p:nvSpPr>
          <p:cNvPr id="653" name="Google Shape;653;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659" name="Google Shape;659;p68"/>
          <p:cNvSpPr txBox="1"/>
          <p:nvPr/>
        </p:nvSpPr>
        <p:spPr>
          <a:xfrm>
            <a:off x="311700" y="445025"/>
            <a:ext cx="8610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Recap: Agglomerative Hierarchical Clustering</a:t>
            </a:r>
            <a:endParaRPr sz="2800">
              <a:solidFill>
                <a:srgbClr val="000000"/>
              </a:solidFill>
              <a:latin typeface="Proxima Nova Extrabold"/>
              <a:ea typeface="Proxima Nova Extrabold"/>
              <a:cs typeface="Proxima Nova Extrabold"/>
              <a:sym typeface="Proxima Nova Extrabold"/>
            </a:endParaRPr>
          </a:p>
        </p:txBody>
      </p:sp>
      <p:pic>
        <p:nvPicPr>
          <p:cNvPr id="660" name="Google Shape;660;p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661" name="Google Shape;661;p6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662" name="Google Shape;662;p6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6952" y="1397350"/>
            <a:ext cx="3300925" cy="1612925"/>
          </a:xfrm>
          <a:prstGeom prst="rect">
            <a:avLst/>
          </a:prstGeom>
          <a:noFill/>
          <a:ln>
            <a:noFill/>
          </a:ln>
        </p:spPr>
      </p:pic>
      <p:pic>
        <p:nvPicPr>
          <p:cNvPr id="668" name="Google Shape;668;p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400" y="3705550"/>
            <a:ext cx="8839450" cy="1225750"/>
          </a:xfrm>
          <a:prstGeom prst="rect">
            <a:avLst/>
          </a:prstGeom>
          <a:noFill/>
          <a:ln>
            <a:noFill/>
          </a:ln>
        </p:spPr>
      </p:pic>
      <p:sp>
        <p:nvSpPr>
          <p:cNvPr id="669" name="Google Shape;669;p6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Similarity between nodes can be quantified!</a:t>
            </a:r>
            <a:endParaRPr sz="2800">
              <a:solidFill>
                <a:srgbClr val="000000"/>
              </a:solidFill>
            </a:endParaRPr>
          </a:p>
        </p:txBody>
      </p:sp>
      <p:sp>
        <p:nvSpPr>
          <p:cNvPr id="670" name="Google Shape;670;p69"/>
          <p:cNvSpPr txBox="1"/>
          <p:nvPr/>
        </p:nvSpPr>
        <p:spPr>
          <a:xfrm>
            <a:off x="453400" y="1616500"/>
            <a:ext cx="5478000" cy="1327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i="1">
                <a:solidFill>
                  <a:schemeClr val="dk1"/>
                </a:solidFill>
                <a:latin typeface="Proxima Nova"/>
                <a:ea typeface="Proxima Nova"/>
                <a:cs typeface="Proxima Nova"/>
                <a:sym typeface="Proxima Nova"/>
              </a:rPr>
              <a:t>N</a:t>
            </a:r>
            <a:r>
              <a:rPr lang="en" sz="2500">
                <a:solidFill>
                  <a:schemeClr val="dk1"/>
                </a:solidFill>
                <a:latin typeface="Proxima Nova"/>
                <a:ea typeface="Proxima Nova"/>
                <a:cs typeface="Proxima Nova"/>
                <a:sym typeface="Proxima Nova"/>
              </a:rPr>
              <a:t>(</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2</a:t>
            </a:r>
            <a:r>
              <a:rPr lang="en" sz="2500">
                <a:solidFill>
                  <a:schemeClr val="dk1"/>
                </a:solidFill>
                <a:latin typeface="Proxima Nova"/>
                <a:ea typeface="Proxima Nova"/>
                <a:cs typeface="Proxima Nova"/>
                <a:sym typeface="Proxima Nova"/>
              </a:rPr>
              <a:t>) =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1</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3</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4</a:t>
            </a:r>
            <a:r>
              <a:rPr lang="en" sz="2500">
                <a:solidFill>
                  <a:schemeClr val="dk1"/>
                </a:solidFill>
                <a:latin typeface="Proxima Nova"/>
                <a:ea typeface="Proxima Nova"/>
                <a:cs typeface="Proxima Nova"/>
                <a:sym typeface="Proxima Nova"/>
              </a:rPr>
              <a:t>}</a:t>
            </a:r>
            <a:endParaRPr sz="2500">
              <a:solidFill>
                <a:schemeClr val="dk1"/>
              </a:solidFill>
              <a:latin typeface="Proxima Nova"/>
              <a:ea typeface="Proxima Nova"/>
              <a:cs typeface="Proxima Nova"/>
              <a:sym typeface="Proxima Nova"/>
            </a:endParaRPr>
          </a:p>
          <a:p>
            <a:pPr marL="0" lvl="0" indent="0" algn="l" rtl="0">
              <a:spcBef>
                <a:spcPts val="1000"/>
              </a:spcBef>
              <a:spcAft>
                <a:spcPts val="1000"/>
              </a:spcAft>
              <a:buNone/>
            </a:pPr>
            <a:r>
              <a:rPr lang="en" sz="2500" i="1">
                <a:solidFill>
                  <a:schemeClr val="dk1"/>
                </a:solidFill>
                <a:latin typeface="Proxima Nova"/>
                <a:ea typeface="Proxima Nova"/>
                <a:cs typeface="Proxima Nova"/>
                <a:sym typeface="Proxima Nova"/>
              </a:rPr>
              <a:t>N</a:t>
            </a:r>
            <a:r>
              <a:rPr lang="en" sz="2500">
                <a:solidFill>
                  <a:schemeClr val="dk1"/>
                </a:solidFill>
                <a:latin typeface="Proxima Nova"/>
                <a:ea typeface="Proxima Nova"/>
                <a:cs typeface="Proxima Nova"/>
                <a:sym typeface="Proxima Nova"/>
              </a:rPr>
              <a:t>(</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5</a:t>
            </a:r>
            <a:r>
              <a:rPr lang="en" sz="2500">
                <a:solidFill>
                  <a:schemeClr val="dk1"/>
                </a:solidFill>
                <a:latin typeface="Proxima Nova"/>
                <a:ea typeface="Proxima Nova"/>
                <a:cs typeface="Proxima Nova"/>
                <a:sym typeface="Proxima Nova"/>
              </a:rPr>
              <a:t>) =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3</a:t>
            </a:r>
            <a:r>
              <a:rPr lang="en" sz="2500">
                <a:solidFill>
                  <a:schemeClr val="dk1"/>
                </a:solidFill>
                <a:latin typeface="Proxima Nova"/>
                <a:ea typeface="Proxima Nova"/>
                <a:cs typeface="Proxima Nova"/>
                <a:sym typeface="Proxima Nova"/>
              </a:rPr>
              <a:t>, </a:t>
            </a:r>
            <a:r>
              <a:rPr lang="en" sz="2500" i="1">
                <a:solidFill>
                  <a:schemeClr val="dk1"/>
                </a:solidFill>
                <a:latin typeface="Proxima Nova"/>
                <a:ea typeface="Proxima Nova"/>
                <a:cs typeface="Proxima Nova"/>
                <a:sym typeface="Proxima Nova"/>
              </a:rPr>
              <a:t>v</a:t>
            </a:r>
            <a:r>
              <a:rPr lang="en" sz="2500" baseline="-25000">
                <a:solidFill>
                  <a:schemeClr val="dk1"/>
                </a:solidFill>
                <a:latin typeface="Proxima Nova"/>
                <a:ea typeface="Proxima Nova"/>
                <a:cs typeface="Proxima Nova"/>
                <a:sym typeface="Proxima Nova"/>
              </a:rPr>
              <a:t>6</a:t>
            </a:r>
            <a:r>
              <a:rPr lang="en" sz="2500">
                <a:solidFill>
                  <a:schemeClr val="dk1"/>
                </a:solidFill>
                <a:latin typeface="Proxima Nova"/>
                <a:ea typeface="Proxima Nova"/>
                <a:cs typeface="Proxima Nova"/>
                <a:sym typeface="Proxima Nova"/>
              </a:rPr>
              <a:t>}</a:t>
            </a:r>
            <a:endParaRPr sz="2500">
              <a:solidFill>
                <a:schemeClr val="dk1"/>
              </a:solidFill>
              <a:latin typeface="Proxima Nova"/>
              <a:ea typeface="Proxima Nova"/>
              <a:cs typeface="Proxima Nova"/>
              <a:sym typeface="Proxima Nova"/>
            </a:endParaRPr>
          </a:p>
        </p:txBody>
      </p:sp>
      <p:sp>
        <p:nvSpPr>
          <p:cNvPr id="671" name="Google Shape;67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
        <p:nvSpPr>
          <p:cNvPr id="677" name="Google Shape;677;p70"/>
          <p:cNvSpPr txBox="1"/>
          <p:nvPr/>
        </p:nvSpPr>
        <p:spPr>
          <a:xfrm>
            <a:off x="311700" y="445025"/>
            <a:ext cx="87096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Agglomerative Hierarchical Clustering in Graphs</a:t>
            </a:r>
            <a:endParaRPr/>
          </a:p>
        </p:txBody>
      </p:sp>
      <p:pic>
        <p:nvPicPr>
          <p:cNvPr id="678" name="Google Shape;678;p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8725" y="1235975"/>
            <a:ext cx="2739625" cy="3290425"/>
          </a:xfrm>
          <a:prstGeom prst="rect">
            <a:avLst/>
          </a:prstGeom>
          <a:noFill/>
          <a:ln>
            <a:noFill/>
          </a:ln>
        </p:spPr>
      </p:pic>
      <p:sp>
        <p:nvSpPr>
          <p:cNvPr id="679" name="Google Shape;679;p70"/>
          <p:cNvSpPr txBox="1"/>
          <p:nvPr/>
        </p:nvSpPr>
        <p:spPr>
          <a:xfrm>
            <a:off x="4148000" y="2153900"/>
            <a:ext cx="43839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Proxima Nova"/>
                <a:ea typeface="Proxima Nova"/>
                <a:cs typeface="Proxima Nova"/>
                <a:sym typeface="Proxima Nova"/>
              </a:rPr>
              <a:t>Start with 9 clusters for the 9 nodes. Pick the most similar pair of nodes, put them in the same cluster. Repeat.</a:t>
            </a:r>
            <a:endParaRPr>
              <a:solidFill>
                <a:schemeClr val="dk1"/>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685" name="Google Shape;685;p71"/>
          <p:cNvSpPr txBox="1"/>
          <p:nvPr/>
        </p:nvSpPr>
        <p:spPr>
          <a:xfrm>
            <a:off x="311700" y="445025"/>
            <a:ext cx="87096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solidFill>
                  <a:schemeClr val="dk1"/>
                </a:solidFill>
                <a:latin typeface="Proxima Nova Extrabold"/>
                <a:ea typeface="Proxima Nova Extrabold"/>
                <a:cs typeface="Proxima Nova Extrabold"/>
                <a:sym typeface="Proxima Nova Extrabold"/>
              </a:rPr>
              <a:t>Agglomerative Hierarchical Clustering in Graphs</a:t>
            </a:r>
            <a:endParaRPr/>
          </a:p>
        </p:txBody>
      </p:sp>
      <p:pic>
        <p:nvPicPr>
          <p:cNvPr id="686" name="Google Shape;686;p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58725" y="1235975"/>
            <a:ext cx="2739625" cy="3290425"/>
          </a:xfrm>
          <a:prstGeom prst="rect">
            <a:avLst/>
          </a:prstGeom>
          <a:noFill/>
          <a:ln>
            <a:noFill/>
          </a:ln>
        </p:spPr>
      </p:pic>
      <p:sp>
        <p:nvSpPr>
          <p:cNvPr id="687" name="Google Shape;687;p71"/>
          <p:cNvSpPr txBox="1"/>
          <p:nvPr/>
        </p:nvSpPr>
        <p:spPr>
          <a:xfrm>
            <a:off x="4148000" y="2153900"/>
            <a:ext cx="43839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Proxima Nova"/>
                <a:ea typeface="Proxima Nova"/>
                <a:cs typeface="Proxima Nova"/>
                <a:sym typeface="Proxima Nova"/>
              </a:rPr>
              <a:t>Start with 9 clusters for the 9 nodes. Pick the most similar pair of nodes, put them in the same cluster. Repeat.</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a:solidFill>
                  <a:schemeClr val="dk1"/>
                </a:solidFill>
                <a:latin typeface="Proxima Nova"/>
                <a:ea typeface="Proxima Nova"/>
                <a:cs typeface="Proxima Nova"/>
                <a:sym typeface="Proxima Nova"/>
              </a:rPr>
              <a:t>Erm, do we really want to start with a billion clusters in a large social graph?</a:t>
            </a:r>
            <a:endParaRPr>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74950" y="1073573"/>
            <a:ext cx="3065499" cy="2786184"/>
          </a:xfrm>
          <a:prstGeom prst="rect">
            <a:avLst/>
          </a:prstGeom>
          <a:noFill/>
          <a:ln>
            <a:noFill/>
          </a:ln>
        </p:spPr>
      </p:pic>
      <p:sp>
        <p:nvSpPr>
          <p:cNvPr id="93" name="Google Shape;93;p18"/>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latin typeface="Proxima Nova"/>
                <a:ea typeface="Proxima Nova"/>
                <a:cs typeface="Proxima Nova"/>
                <a:sym typeface="Proxima Nova"/>
              </a:rPr>
              <a:t>Logistic Regression</a:t>
            </a:r>
            <a:endParaRPr sz="2800">
              <a:solidFill>
                <a:srgbClr val="000000"/>
              </a:solidFill>
            </a:endParaRPr>
          </a:p>
        </p:txBody>
      </p:sp>
      <p:pic>
        <p:nvPicPr>
          <p:cNvPr id="94" name="Google Shape;94;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68475" y="1058267"/>
            <a:ext cx="3056549" cy="2778023"/>
          </a:xfrm>
          <a:prstGeom prst="rect">
            <a:avLst/>
          </a:prstGeom>
          <a:noFill/>
          <a:ln>
            <a:noFill/>
          </a:ln>
        </p:spPr>
      </p:pic>
      <p:pic>
        <p:nvPicPr>
          <p:cNvPr id="95" name="Google Shape;95;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966055" y="3782801"/>
            <a:ext cx="3056556" cy="556732"/>
          </a:xfrm>
          <a:prstGeom prst="rect">
            <a:avLst/>
          </a:prstGeom>
          <a:noFill/>
          <a:ln>
            <a:noFill/>
          </a:ln>
        </p:spPr>
      </p:pic>
      <p:pic>
        <p:nvPicPr>
          <p:cNvPr id="96" name="Google Shape;96;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72496" y="3842657"/>
            <a:ext cx="2909488" cy="405365"/>
          </a:xfrm>
          <a:prstGeom prst="rect">
            <a:avLst/>
          </a:prstGeom>
          <a:noFill/>
          <a:ln>
            <a:noFill/>
          </a:ln>
        </p:spPr>
      </p:pic>
      <p:pic>
        <p:nvPicPr>
          <p:cNvPr id="97" name="Google Shape;97;p1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055238" y="4339526"/>
            <a:ext cx="2743998" cy="755875"/>
          </a:xfrm>
          <a:prstGeom prst="rect">
            <a:avLst/>
          </a:prstGeom>
          <a:noFill/>
          <a:ln>
            <a:noFill/>
          </a:ln>
        </p:spPr>
      </p:pic>
      <p:pic>
        <p:nvPicPr>
          <p:cNvPr id="98" name="Google Shape;98;p1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021430" y="4554913"/>
            <a:ext cx="3208899" cy="325100"/>
          </a:xfrm>
          <a:prstGeom prst="rect">
            <a:avLst/>
          </a:prstGeom>
          <a:noFill/>
          <a:ln>
            <a:noFill/>
          </a:ln>
        </p:spPr>
      </p:pic>
      <p:sp>
        <p:nvSpPr>
          <p:cNvPr id="99" name="Google Shape;9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693" name="Google Shape;693;p72"/>
          <p:cNvSpPr txBox="1"/>
          <p:nvPr/>
        </p:nvSpPr>
        <p:spPr>
          <a:xfrm>
            <a:off x="311700" y="445025"/>
            <a:ext cx="87096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Divisive Hierarchical Clustering in Graphs</a:t>
            </a:r>
            <a:endParaRPr sz="2800">
              <a:solidFill>
                <a:srgbClr val="000000"/>
              </a:solidFill>
              <a:latin typeface="Proxima Nova Extrabold"/>
              <a:ea typeface="Proxima Nova Extrabold"/>
              <a:cs typeface="Proxima Nova Extrabold"/>
              <a:sym typeface="Proxima Nova Extrabold"/>
            </a:endParaRPr>
          </a:p>
        </p:txBody>
      </p:sp>
      <p:pic>
        <p:nvPicPr>
          <p:cNvPr id="694" name="Google Shape;694;p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825" y="1400625"/>
            <a:ext cx="4851502" cy="2205376"/>
          </a:xfrm>
          <a:prstGeom prst="rect">
            <a:avLst/>
          </a:prstGeom>
          <a:noFill/>
          <a:ln>
            <a:noFill/>
          </a:ln>
        </p:spPr>
      </p:pic>
      <p:pic>
        <p:nvPicPr>
          <p:cNvPr id="695" name="Google Shape;695;p7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21275" y="1668275"/>
            <a:ext cx="3352924" cy="1806949"/>
          </a:xfrm>
          <a:prstGeom prst="rect">
            <a:avLst/>
          </a:prstGeom>
          <a:noFill/>
          <a:ln>
            <a:noFill/>
          </a:ln>
        </p:spPr>
      </p:pic>
      <p:pic>
        <p:nvPicPr>
          <p:cNvPr id="696" name="Google Shape;696;p7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774201" y="1668275"/>
            <a:ext cx="247101" cy="1806975"/>
          </a:xfrm>
          <a:prstGeom prst="rect">
            <a:avLst/>
          </a:prstGeom>
          <a:noFill/>
          <a:ln>
            <a:noFill/>
          </a:ln>
        </p:spPr>
      </p:pic>
      <p:pic>
        <p:nvPicPr>
          <p:cNvPr id="697" name="Google Shape;697;p7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5212" y="3525077"/>
            <a:ext cx="5773501" cy="549001"/>
          </a:xfrm>
          <a:prstGeom prst="rect">
            <a:avLst/>
          </a:prstGeom>
          <a:noFill/>
          <a:ln>
            <a:noFill/>
          </a:ln>
        </p:spPr>
      </p:pic>
      <p:sp>
        <p:nvSpPr>
          <p:cNvPr id="698" name="Google Shape;698;p72"/>
          <p:cNvSpPr txBox="1"/>
          <p:nvPr/>
        </p:nvSpPr>
        <p:spPr>
          <a:xfrm>
            <a:off x="565950" y="4282175"/>
            <a:ext cx="73635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Proxima Nova"/>
                <a:ea typeface="Proxima Nova"/>
                <a:cs typeface="Proxima Nova"/>
                <a:sym typeface="Proxima Nova"/>
              </a:rPr>
              <a:t>Agglomerative: </a:t>
            </a:r>
            <a:r>
              <a:rPr lang="en">
                <a:solidFill>
                  <a:schemeClr val="dk1"/>
                </a:solidFill>
                <a:latin typeface="Proxima Nova"/>
                <a:ea typeface="Proxima Nova"/>
                <a:cs typeface="Proxima Nova"/>
                <a:sym typeface="Proxima Nova"/>
              </a:rPr>
              <a:t>the least costly merge of two previously existing partitions </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b="1">
                <a:solidFill>
                  <a:schemeClr val="dk1"/>
                </a:solidFill>
                <a:latin typeface="Proxima Nova"/>
                <a:ea typeface="Proxima Nova"/>
                <a:cs typeface="Proxima Nova"/>
                <a:sym typeface="Proxima Nova"/>
              </a:rPr>
              <a:t>Divisive:</a:t>
            </a:r>
            <a:r>
              <a:rPr lang="en">
                <a:solidFill>
                  <a:schemeClr val="dk1"/>
                </a:solidFill>
                <a:latin typeface="Proxima Nova"/>
                <a:ea typeface="Proxima Nova"/>
                <a:cs typeface="Proxima Nova"/>
                <a:sym typeface="Proxima Nova"/>
              </a:rPr>
              <a:t> the least costly split of a single existing partition into two partitions</a:t>
            </a:r>
            <a:endParaRPr>
              <a:solidFill>
                <a:schemeClr val="dk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3"/>
          <p:cNvSpPr txBox="1"/>
          <p:nvPr/>
        </p:nvSpPr>
        <p:spPr>
          <a:xfrm>
            <a:off x="311700" y="445025"/>
            <a:ext cx="8709600" cy="549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We need a measure of dissimilarity between nodes</a:t>
            </a:r>
            <a:endParaRPr sz="2800">
              <a:solidFill>
                <a:srgbClr val="000000"/>
              </a:solidFill>
              <a:latin typeface="Proxima Nova Extrabold"/>
              <a:ea typeface="Proxima Nova Extrabold"/>
              <a:cs typeface="Proxima Nova Extrabold"/>
              <a:sym typeface="Proxima Nova Extrabold"/>
            </a:endParaRPr>
          </a:p>
        </p:txBody>
      </p:sp>
      <p:sp>
        <p:nvSpPr>
          <p:cNvPr id="704" name="Google Shape;704;p73"/>
          <p:cNvSpPr txBox="1"/>
          <p:nvPr/>
        </p:nvSpPr>
        <p:spPr>
          <a:xfrm>
            <a:off x="189575" y="3679725"/>
            <a:ext cx="338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endParaRPr sz="1500" baseline="-25000">
              <a:latin typeface="Proxima Nova"/>
              <a:ea typeface="Proxima Nova"/>
              <a:cs typeface="Proxima Nova"/>
              <a:sym typeface="Proxima Nova"/>
            </a:endParaRPr>
          </a:p>
        </p:txBody>
      </p:sp>
      <p:pic>
        <p:nvPicPr>
          <p:cNvPr id="705" name="Google Shape;705;p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975725" y="1899850"/>
            <a:ext cx="3381548" cy="1343800"/>
          </a:xfrm>
          <a:prstGeom prst="rect">
            <a:avLst/>
          </a:prstGeom>
          <a:noFill/>
          <a:ln>
            <a:noFill/>
          </a:ln>
        </p:spPr>
      </p:pic>
      <p:pic>
        <p:nvPicPr>
          <p:cNvPr id="706" name="Google Shape;706;p73"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812618">
            <a:off x="2626905" y="2839525"/>
            <a:ext cx="432291" cy="1077805"/>
          </a:xfrm>
          <a:prstGeom prst="rect">
            <a:avLst/>
          </a:prstGeom>
          <a:noFill/>
          <a:ln>
            <a:noFill/>
          </a:ln>
        </p:spPr>
      </p:pic>
      <p:sp>
        <p:nvSpPr>
          <p:cNvPr id="707" name="Google Shape;707;p73"/>
          <p:cNvSpPr txBox="1"/>
          <p:nvPr/>
        </p:nvSpPr>
        <p:spPr>
          <a:xfrm>
            <a:off x="361500" y="3166850"/>
            <a:ext cx="1860900" cy="1026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Dissimilarity between nodes </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and </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j</a:t>
            </a:r>
            <a:endParaRPr sz="1200" baseline="-25000">
              <a:solidFill>
                <a:schemeClr val="dk1"/>
              </a:solidFill>
              <a:latin typeface="Proxima Nova Semibold"/>
              <a:ea typeface="Proxima Nova Semibold"/>
              <a:cs typeface="Proxima Nova Semibold"/>
              <a:sym typeface="Proxima Nova Semibold"/>
            </a:endParaRPr>
          </a:p>
        </p:txBody>
      </p:sp>
      <p:sp>
        <p:nvSpPr>
          <p:cNvPr id="708" name="Google Shape;70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4"/>
          <p:cNvSpPr txBox="1"/>
          <p:nvPr/>
        </p:nvSpPr>
        <p:spPr>
          <a:xfrm>
            <a:off x="311700" y="445025"/>
            <a:ext cx="8709600" cy="549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80000"/>
              </a:lnSpc>
              <a:spcBef>
                <a:spcPts val="0"/>
              </a:spcBef>
              <a:spcAft>
                <a:spcPts val="0"/>
              </a:spcAft>
              <a:buClr>
                <a:schemeClr val="dk1"/>
              </a:buClr>
              <a:buSzPct val="36666"/>
              <a:buFont typeface="Arial"/>
              <a:buNone/>
            </a:pPr>
            <a:r>
              <a:rPr lang="en" sz="3000">
                <a:solidFill>
                  <a:schemeClr val="dk1"/>
                </a:solidFill>
                <a:latin typeface="Proxima Nova Extrabold"/>
                <a:ea typeface="Proxima Nova Extrabold"/>
                <a:cs typeface="Proxima Nova Extrabold"/>
                <a:sym typeface="Proxima Nova Extrabold"/>
              </a:rPr>
              <a:t>We need a measure of dissimilarity between nodes</a:t>
            </a:r>
            <a:endParaRPr sz="2800">
              <a:solidFill>
                <a:srgbClr val="000000"/>
              </a:solidFill>
              <a:latin typeface="Proxima Nova Extrabold"/>
              <a:ea typeface="Proxima Nova Extrabold"/>
              <a:cs typeface="Proxima Nova Extrabold"/>
              <a:sym typeface="Proxima Nova Extrabold"/>
            </a:endParaRPr>
          </a:p>
        </p:txBody>
      </p:sp>
      <p:sp>
        <p:nvSpPr>
          <p:cNvPr id="714" name="Google Shape;714;p74"/>
          <p:cNvSpPr txBox="1"/>
          <p:nvPr/>
        </p:nvSpPr>
        <p:spPr>
          <a:xfrm>
            <a:off x="189575" y="3679725"/>
            <a:ext cx="338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endParaRPr sz="1500" baseline="-25000">
              <a:latin typeface="Proxima Nova"/>
              <a:ea typeface="Proxima Nova"/>
              <a:cs typeface="Proxima Nova"/>
              <a:sym typeface="Proxima Nova"/>
            </a:endParaRPr>
          </a:p>
        </p:txBody>
      </p:sp>
      <p:pic>
        <p:nvPicPr>
          <p:cNvPr id="715" name="Google Shape;715;p7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975725" y="1899850"/>
            <a:ext cx="3381548" cy="1343800"/>
          </a:xfrm>
          <a:prstGeom prst="rect">
            <a:avLst/>
          </a:prstGeom>
          <a:noFill/>
          <a:ln>
            <a:noFill/>
          </a:ln>
        </p:spPr>
      </p:pic>
      <p:pic>
        <p:nvPicPr>
          <p:cNvPr id="716" name="Google Shape;716;p74"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4291980">
            <a:off x="5492555" y="1064775"/>
            <a:ext cx="432291" cy="1077805"/>
          </a:xfrm>
          <a:prstGeom prst="rect">
            <a:avLst/>
          </a:prstGeom>
          <a:noFill/>
          <a:ln>
            <a:noFill/>
          </a:ln>
        </p:spPr>
      </p:pic>
      <p:sp>
        <p:nvSpPr>
          <p:cNvPr id="717" name="Google Shape;717;p74"/>
          <p:cNvSpPr txBox="1"/>
          <p:nvPr/>
        </p:nvSpPr>
        <p:spPr>
          <a:xfrm>
            <a:off x="6418425" y="1227950"/>
            <a:ext cx="2373900" cy="2785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a:t>
            </a:r>
            <a:endParaRPr sz="12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j</a:t>
            </a:r>
            <a:r>
              <a:rPr lang="en" sz="1200">
                <a:solidFill>
                  <a:schemeClr val="dk1"/>
                </a:solidFill>
                <a:latin typeface="Proxima Nova Semibold"/>
                <a:ea typeface="Proxima Nova Semibold"/>
                <a:cs typeface="Proxima Nova Semibold"/>
                <a:sym typeface="Proxima Nova Semibold"/>
              </a:rPr>
              <a:t>)) ∪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j</a:t>
            </a:r>
            <a:r>
              <a:rPr lang="en" sz="1200">
                <a:solidFill>
                  <a:schemeClr val="dk1"/>
                </a:solidFill>
                <a:latin typeface="Proxima Nova Semibold"/>
                <a:ea typeface="Proxima Nova Semibold"/>
                <a:cs typeface="Proxima Nova Semibold"/>
                <a:sym typeface="Proxima Nova Semibold"/>
              </a:rPr>
              <a:t>)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a:t>
            </a:r>
            <a:endParaRPr sz="12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endParaRPr sz="12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Remember, the set A−B consists of elements that are in A but not in B. For example if A={1,2,3} and B={3,5}, then A−B={1,2}</a:t>
            </a:r>
            <a:endParaRPr sz="12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endParaRPr sz="1200">
              <a:solidFill>
                <a:schemeClr val="dk1"/>
              </a:solidFill>
              <a:latin typeface="Proxima Nova Semibold"/>
              <a:ea typeface="Proxima Nova Semibold"/>
              <a:cs typeface="Proxima Nova Semibold"/>
              <a:sym typeface="Proxima Nova Semibold"/>
            </a:endParaRPr>
          </a:p>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The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 </a:t>
            </a:r>
            <a:r>
              <a:rPr lang="en" sz="1200" i="1">
                <a:solidFill>
                  <a:schemeClr val="dk1"/>
                </a:solidFill>
                <a:latin typeface="Proxima Nova Semibold"/>
                <a:ea typeface="Proxima Nova Semibold"/>
                <a:cs typeface="Proxima Nova Semibold"/>
                <a:sym typeface="Proxima Nova Semibold"/>
              </a:rPr>
              <a:t>N</a:t>
            </a:r>
            <a:r>
              <a:rPr lang="en" sz="1200">
                <a:solidFill>
                  <a:schemeClr val="dk1"/>
                </a:solidFill>
                <a:latin typeface="Proxima Nova Semibold"/>
                <a:ea typeface="Proxima Nova Semibold"/>
                <a:cs typeface="Proxima Nova Semibold"/>
                <a:sym typeface="Proxima Nova Semibold"/>
              </a:rPr>
              <a:t>(</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expression finds peers that are unique to </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and </a:t>
            </a:r>
            <a:r>
              <a:rPr lang="en" sz="1200" i="1">
                <a:solidFill>
                  <a:schemeClr val="dk1"/>
                </a:solidFill>
                <a:latin typeface="Proxima Nova Semibold"/>
                <a:ea typeface="Proxima Nova Semibold"/>
                <a:cs typeface="Proxima Nova Semibold"/>
                <a:sym typeface="Proxima Nova Semibold"/>
              </a:rPr>
              <a:t>v</a:t>
            </a:r>
            <a:r>
              <a:rPr lang="en" sz="1200" baseline="-25000">
                <a:solidFill>
                  <a:schemeClr val="dk1"/>
                </a:solidFill>
                <a:latin typeface="Proxima Nova Semibold"/>
                <a:ea typeface="Proxima Nova Semibold"/>
                <a:cs typeface="Proxima Nova Semibold"/>
                <a:sym typeface="Proxima Nova Semibold"/>
              </a:rPr>
              <a:t>j</a:t>
            </a:r>
            <a:r>
              <a:rPr lang="en" sz="1200">
                <a:solidFill>
                  <a:schemeClr val="dk1"/>
                </a:solidFill>
                <a:latin typeface="Proxima Nova Semibold"/>
                <a:ea typeface="Proxima Nova Semibold"/>
                <a:cs typeface="Proxima Nova Semibold"/>
                <a:sym typeface="Proxima Nova Semibold"/>
              </a:rPr>
              <a:t>, and takes the union of those peer sets</a:t>
            </a:r>
            <a:endParaRPr sz="1200">
              <a:solidFill>
                <a:schemeClr val="dk1"/>
              </a:solidFill>
              <a:latin typeface="Proxima Nova Semibold"/>
              <a:ea typeface="Proxima Nova Semibold"/>
              <a:cs typeface="Proxima Nova Semibold"/>
              <a:sym typeface="Proxima Nova Semibold"/>
            </a:endParaRPr>
          </a:p>
        </p:txBody>
      </p:sp>
      <p:sp>
        <p:nvSpPr>
          <p:cNvPr id="718" name="Google Shape;718;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5"/>
          <p:cNvSpPr txBox="1"/>
          <p:nvPr/>
        </p:nvSpPr>
        <p:spPr>
          <a:xfrm>
            <a:off x="311700" y="445025"/>
            <a:ext cx="8709600" cy="549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80000"/>
              </a:lnSpc>
              <a:spcBef>
                <a:spcPts val="0"/>
              </a:spcBef>
              <a:spcAft>
                <a:spcPts val="0"/>
              </a:spcAft>
              <a:buClr>
                <a:schemeClr val="dk1"/>
              </a:buClr>
              <a:buSzPct val="36666"/>
              <a:buFont typeface="Arial"/>
              <a:buNone/>
            </a:pPr>
            <a:r>
              <a:rPr lang="en" sz="3000">
                <a:solidFill>
                  <a:schemeClr val="dk1"/>
                </a:solidFill>
                <a:latin typeface="Proxima Nova Extrabold"/>
                <a:ea typeface="Proxima Nova Extrabold"/>
                <a:cs typeface="Proxima Nova Extrabold"/>
                <a:sym typeface="Proxima Nova Extrabold"/>
              </a:rPr>
              <a:t>We need a measure of dissimilarity between nodes</a:t>
            </a:r>
            <a:endParaRPr sz="2800">
              <a:solidFill>
                <a:srgbClr val="000000"/>
              </a:solidFill>
              <a:latin typeface="Proxima Nova Extrabold"/>
              <a:ea typeface="Proxima Nova Extrabold"/>
              <a:cs typeface="Proxima Nova Extrabold"/>
              <a:sym typeface="Proxima Nova Extrabold"/>
            </a:endParaRPr>
          </a:p>
        </p:txBody>
      </p:sp>
      <p:sp>
        <p:nvSpPr>
          <p:cNvPr id="724" name="Google Shape;724;p75"/>
          <p:cNvSpPr txBox="1"/>
          <p:nvPr/>
        </p:nvSpPr>
        <p:spPr>
          <a:xfrm>
            <a:off x="189575" y="3679725"/>
            <a:ext cx="338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endParaRPr sz="1500" baseline="-25000">
              <a:latin typeface="Proxima Nova"/>
              <a:ea typeface="Proxima Nova"/>
              <a:cs typeface="Proxima Nova"/>
              <a:sym typeface="Proxima Nova"/>
            </a:endParaRPr>
          </a:p>
        </p:txBody>
      </p:sp>
      <p:pic>
        <p:nvPicPr>
          <p:cNvPr id="725" name="Google Shape;725;p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975725" y="1899850"/>
            <a:ext cx="3381548" cy="1343800"/>
          </a:xfrm>
          <a:prstGeom prst="rect">
            <a:avLst/>
          </a:prstGeom>
          <a:noFill/>
          <a:ln>
            <a:noFill/>
          </a:ln>
        </p:spPr>
      </p:pic>
      <p:pic>
        <p:nvPicPr>
          <p:cNvPr id="726" name="Google Shape;726;p75"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265490">
            <a:off x="3856230" y="3059325"/>
            <a:ext cx="432291" cy="1077805"/>
          </a:xfrm>
          <a:prstGeom prst="rect">
            <a:avLst/>
          </a:prstGeom>
          <a:noFill/>
          <a:ln>
            <a:noFill/>
          </a:ln>
        </p:spPr>
      </p:pic>
      <p:sp>
        <p:nvSpPr>
          <p:cNvPr id="727" name="Google Shape;727;p75"/>
          <p:cNvSpPr txBox="1"/>
          <p:nvPr/>
        </p:nvSpPr>
        <p:spPr>
          <a:xfrm>
            <a:off x="223100" y="3297125"/>
            <a:ext cx="3147300" cy="1343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Sum of the highest and second-highest degrees in the degree sequence. Helps normalize </a:t>
            </a:r>
            <a:r>
              <a:rPr lang="en" sz="1200" i="1">
                <a:solidFill>
                  <a:schemeClr val="dk1"/>
                </a:solidFill>
                <a:latin typeface="Proxima Nova Semibold"/>
                <a:ea typeface="Proxima Nova Semibold"/>
                <a:cs typeface="Proxima Nova Semibold"/>
                <a:sym typeface="Proxima Nova Semibold"/>
              </a:rPr>
              <a:t>x</a:t>
            </a:r>
            <a:r>
              <a:rPr lang="en" sz="1200" i="1" baseline="-25000">
                <a:solidFill>
                  <a:schemeClr val="dk1"/>
                </a:solidFill>
                <a:latin typeface="Proxima Nova Semibold"/>
                <a:ea typeface="Proxima Nova Semibold"/>
                <a:cs typeface="Proxima Nova Semibold"/>
                <a:sym typeface="Proxima Nova Semibold"/>
              </a:rPr>
              <a:t>ij</a:t>
            </a:r>
            <a:r>
              <a:rPr lang="en" sz="1200">
                <a:solidFill>
                  <a:schemeClr val="dk1"/>
                </a:solidFill>
                <a:latin typeface="Proxima Nova Semibold"/>
                <a:ea typeface="Proxima Nova Semibold"/>
                <a:cs typeface="Proxima Nova Semibold"/>
                <a:sym typeface="Proxima Nova Semibold"/>
              </a:rPr>
              <a:t> to fall between 0 (perfect similarity) and 1 (perfect dissimilarity)</a:t>
            </a:r>
            <a:endParaRPr sz="1200">
              <a:solidFill>
                <a:schemeClr val="dk1"/>
              </a:solidFill>
              <a:latin typeface="Proxima Nova Semibold"/>
              <a:ea typeface="Proxima Nova Semibold"/>
              <a:cs typeface="Proxima Nova Semibold"/>
              <a:sym typeface="Proxima Nova Semibold"/>
            </a:endParaRPr>
          </a:p>
        </p:txBody>
      </p:sp>
      <p:sp>
        <p:nvSpPr>
          <p:cNvPr id="728" name="Google Shape;72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734" name="Google Shape;734;p76"/>
          <p:cNvSpPr txBox="1"/>
          <p:nvPr/>
        </p:nvSpPr>
        <p:spPr>
          <a:xfrm>
            <a:off x="311700" y="445025"/>
            <a:ext cx="87096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Divisive Hierarchical Clustering in Graphs</a:t>
            </a:r>
            <a:endParaRPr sz="2800">
              <a:solidFill>
                <a:srgbClr val="000000"/>
              </a:solidFill>
              <a:latin typeface="Proxima Nova Extrabold"/>
              <a:ea typeface="Proxima Nova Extrabold"/>
              <a:cs typeface="Proxima Nova Extrabold"/>
              <a:sym typeface="Proxima Nova Extrabold"/>
            </a:endParaRPr>
          </a:p>
        </p:txBody>
      </p:sp>
      <p:pic>
        <p:nvPicPr>
          <p:cNvPr id="735" name="Google Shape;735;p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15175" y="1536700"/>
            <a:ext cx="2210101" cy="878276"/>
          </a:xfrm>
          <a:prstGeom prst="rect">
            <a:avLst/>
          </a:prstGeom>
          <a:noFill/>
          <a:ln>
            <a:noFill/>
          </a:ln>
        </p:spPr>
      </p:pic>
      <p:pic>
        <p:nvPicPr>
          <p:cNvPr id="736" name="Google Shape;736;p7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8725" y="1235975"/>
            <a:ext cx="2739625" cy="3290425"/>
          </a:xfrm>
          <a:prstGeom prst="rect">
            <a:avLst/>
          </a:prstGeom>
          <a:noFill/>
          <a:ln>
            <a:noFill/>
          </a:ln>
        </p:spPr>
      </p:pic>
      <p:sp>
        <p:nvSpPr>
          <p:cNvPr id="737" name="Google Shape;737;p76"/>
          <p:cNvSpPr txBox="1"/>
          <p:nvPr/>
        </p:nvSpPr>
        <p:spPr>
          <a:xfrm>
            <a:off x="4148000" y="2687300"/>
            <a:ext cx="43839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Proxima Nova"/>
                <a:ea typeface="Proxima Nova"/>
                <a:cs typeface="Proxima Nova"/>
                <a:sym typeface="Proxima Nova"/>
              </a:rPr>
              <a:t>Start with a single cluster with all 9 nodes. Use Ward’s method [1] to calculate the dissimilarity among node subsets using </a:t>
            </a:r>
            <a:r>
              <a:rPr lang="en" i="1">
                <a:solidFill>
                  <a:schemeClr val="dk1"/>
                </a:solidFill>
                <a:latin typeface="Proxima Nova"/>
                <a:ea typeface="Proxima Nova"/>
                <a:cs typeface="Proxima Nova"/>
                <a:sym typeface="Proxima Nova"/>
              </a:rPr>
              <a:t>x</a:t>
            </a:r>
            <a:r>
              <a:rPr lang="en" baseline="-25000">
                <a:solidFill>
                  <a:schemeClr val="dk1"/>
                </a:solidFill>
                <a:latin typeface="Proxima Nova"/>
                <a:ea typeface="Proxima Nova"/>
                <a:cs typeface="Proxima Nova"/>
                <a:sym typeface="Proxima Nova"/>
              </a:rPr>
              <a:t>ij</a:t>
            </a:r>
            <a:r>
              <a:rPr lang="en">
                <a:solidFill>
                  <a:schemeClr val="dk1"/>
                </a:solidFill>
                <a:latin typeface="Proxima Nova"/>
                <a:ea typeface="Proxima Nova"/>
                <a:cs typeface="Proxima Nova"/>
                <a:sym typeface="Proxima Nova"/>
              </a:rPr>
              <a:t>. Find the split that gives the best split to partition the original cluster. Repeat.</a:t>
            </a:r>
            <a:endParaRPr>
              <a:solidFill>
                <a:schemeClr val="dk1"/>
              </a:solidFill>
              <a:latin typeface="Proxima Nova"/>
              <a:ea typeface="Proxima Nova"/>
              <a:cs typeface="Proxima Nova"/>
              <a:sym typeface="Proxima Nova"/>
            </a:endParaRPr>
          </a:p>
        </p:txBody>
      </p:sp>
      <p:sp>
        <p:nvSpPr>
          <p:cNvPr id="738" name="Google Shape;738;p76"/>
          <p:cNvSpPr txBox="1"/>
          <p:nvPr/>
        </p:nvSpPr>
        <p:spPr>
          <a:xfrm>
            <a:off x="252375" y="4706125"/>
            <a:ext cx="696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222222"/>
                </a:solidFill>
                <a:highlight>
                  <a:srgbClr val="FFFFFF"/>
                </a:highlight>
                <a:latin typeface="Proxima Nova"/>
                <a:ea typeface="Proxima Nova"/>
                <a:cs typeface="Proxima Nova"/>
                <a:sym typeface="Proxima Nova"/>
              </a:rPr>
              <a:t>[1] Ward Jr, Joe H. "Hierarchical Grouping to Optimize an Objective Function." </a:t>
            </a:r>
            <a:r>
              <a:rPr lang="en" sz="800" i="1">
                <a:solidFill>
                  <a:srgbClr val="222222"/>
                </a:solidFill>
                <a:highlight>
                  <a:srgbClr val="FFFFFF"/>
                </a:highlight>
                <a:latin typeface="Proxima Nova"/>
                <a:ea typeface="Proxima Nova"/>
                <a:cs typeface="Proxima Nova"/>
                <a:sym typeface="Proxima Nova"/>
              </a:rPr>
              <a:t>Journal of the American Statistical Association</a:t>
            </a:r>
            <a:r>
              <a:rPr lang="en" sz="800">
                <a:solidFill>
                  <a:srgbClr val="222222"/>
                </a:solidFill>
                <a:highlight>
                  <a:srgbClr val="FFFFFF"/>
                </a:highlight>
                <a:latin typeface="Proxima Nova"/>
                <a:ea typeface="Proxima Nova"/>
                <a:cs typeface="Proxima Nova"/>
                <a:sym typeface="Proxima Nova"/>
              </a:rPr>
              <a:t> 58.301 (1963): 236-244.</a:t>
            </a:r>
            <a:endParaRPr sz="800">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7"/>
          <p:cNvSpPr txBox="1"/>
          <p:nvPr/>
        </p:nvSpPr>
        <p:spPr>
          <a:xfrm>
            <a:off x="311700" y="445025"/>
            <a:ext cx="8553900" cy="5490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80000"/>
              </a:lnSpc>
              <a:spcBef>
                <a:spcPts val="0"/>
              </a:spcBef>
              <a:spcAft>
                <a:spcPts val="0"/>
              </a:spcAft>
              <a:buNone/>
            </a:pPr>
            <a:r>
              <a:rPr lang="en" sz="3000">
                <a:solidFill>
                  <a:schemeClr val="dk1"/>
                </a:solidFill>
                <a:latin typeface="Proxima Nova Extrabold"/>
                <a:ea typeface="Proxima Nova Extrabold"/>
                <a:cs typeface="Proxima Nova Extrabold"/>
                <a:sym typeface="Proxima Nova Extrabold"/>
              </a:rPr>
              <a:t>Divisive Hierarchical Clustering: Girvan-Newman Algorithm</a:t>
            </a:r>
            <a:endParaRPr sz="3000">
              <a:latin typeface="Proxima Nova Extrabold"/>
              <a:ea typeface="Proxima Nova Extrabold"/>
              <a:cs typeface="Proxima Nova Extrabold"/>
              <a:sym typeface="Proxima Nova Extrabold"/>
            </a:endParaRPr>
          </a:p>
        </p:txBody>
      </p:sp>
      <p:pic>
        <p:nvPicPr>
          <p:cNvPr id="744" name="Google Shape;744;p7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2988" y="1146425"/>
            <a:ext cx="8778035" cy="3844677"/>
          </a:xfrm>
          <a:prstGeom prst="rect">
            <a:avLst/>
          </a:prstGeom>
          <a:noFill/>
          <a:ln>
            <a:noFill/>
          </a:ln>
        </p:spPr>
      </p:pic>
      <p:sp>
        <p:nvSpPr>
          <p:cNvPr id="745" name="Google Shape;745;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8"/>
          <p:cNvSpPr txBox="1"/>
          <p:nvPr/>
        </p:nvSpPr>
        <p:spPr>
          <a:xfrm>
            <a:off x="311700" y="445025"/>
            <a:ext cx="8553900" cy="5490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Divisive Hierarchical Clustering: Girvan-Newman Algorithm</a:t>
            </a:r>
            <a:endParaRPr sz="3000">
              <a:latin typeface="Proxima Nova Extrabold"/>
              <a:ea typeface="Proxima Nova Extrabold"/>
              <a:cs typeface="Proxima Nova Extrabold"/>
              <a:sym typeface="Proxima Nova Extrabold"/>
            </a:endParaRPr>
          </a:p>
        </p:txBody>
      </p:sp>
      <p:pic>
        <p:nvPicPr>
          <p:cNvPr id="751" name="Google Shape;751;p7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82950" y="1341825"/>
            <a:ext cx="2617523" cy="3225300"/>
          </a:xfrm>
          <a:prstGeom prst="rect">
            <a:avLst/>
          </a:prstGeom>
          <a:noFill/>
          <a:ln>
            <a:noFill/>
          </a:ln>
        </p:spPr>
      </p:pic>
      <p:sp>
        <p:nvSpPr>
          <p:cNvPr id="752" name="Google Shape;752;p78"/>
          <p:cNvSpPr txBox="1"/>
          <p:nvPr/>
        </p:nvSpPr>
        <p:spPr>
          <a:xfrm>
            <a:off x="311700" y="1228000"/>
            <a:ext cx="5167200" cy="173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roxima Nova"/>
                <a:ea typeface="Proxima Nova"/>
                <a:cs typeface="Proxima Nova"/>
                <a:sym typeface="Proxima Nova"/>
              </a:rPr>
              <a:t>Intuition:</a:t>
            </a:r>
            <a:endParaRPr sz="1500" b="1">
              <a:latin typeface="Proxima Nova"/>
              <a:ea typeface="Proxima Nova"/>
              <a:cs typeface="Proxima Nova"/>
              <a:sym typeface="Proxima Nova"/>
            </a:endParaRPr>
          </a:p>
          <a:p>
            <a:pPr marL="0" lvl="0" indent="0" algn="l" rtl="0">
              <a:lnSpc>
                <a:spcPct val="115000"/>
              </a:lnSpc>
              <a:spcBef>
                <a:spcPts val="1000"/>
              </a:spcBef>
              <a:spcAft>
                <a:spcPts val="0"/>
              </a:spcAft>
              <a:buNone/>
            </a:pPr>
            <a:r>
              <a:rPr lang="en" sz="1500">
                <a:latin typeface="Proxima Nova"/>
                <a:ea typeface="Proxima Nova"/>
                <a:cs typeface="Proxima Nova"/>
                <a:sym typeface="Proxima Nova"/>
              </a:rPr>
              <a:t>Communities will have a lot of ties within the community and</a:t>
            </a:r>
            <a:r>
              <a:rPr lang="en" sz="1500" b="1">
                <a:latin typeface="Proxima Nova"/>
                <a:ea typeface="Proxima Nova"/>
                <a:cs typeface="Proxima Nova"/>
                <a:sym typeface="Proxima Nova"/>
              </a:rPr>
              <a:t> only a few ties</a:t>
            </a:r>
            <a:r>
              <a:rPr lang="en" sz="1500">
                <a:latin typeface="Proxima Nova"/>
                <a:ea typeface="Proxima Nova"/>
                <a:cs typeface="Proxima Nova"/>
                <a:sym typeface="Proxima Nova"/>
              </a:rPr>
              <a:t> </a:t>
            </a:r>
            <a:r>
              <a:rPr lang="en" sz="1500" b="1">
                <a:latin typeface="Proxima Nova"/>
                <a:ea typeface="Proxima Nova"/>
                <a:cs typeface="Proxima Nova"/>
                <a:sym typeface="Proxima Nova"/>
              </a:rPr>
              <a:t>between</a:t>
            </a:r>
            <a:r>
              <a:rPr lang="en" sz="1500">
                <a:latin typeface="Proxima Nova"/>
                <a:ea typeface="Proxima Nova"/>
                <a:cs typeface="Proxima Nova"/>
                <a:sym typeface="Proxima Nova"/>
              </a:rPr>
              <a:t> </a:t>
            </a:r>
            <a:r>
              <a:rPr lang="en" sz="1500" b="1">
                <a:latin typeface="Proxima Nova"/>
                <a:ea typeface="Proxima Nova"/>
                <a:cs typeface="Proxima Nova"/>
                <a:sym typeface="Proxima Nova"/>
              </a:rPr>
              <a:t>communities</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a:p>
            <a:pPr marL="0" lvl="0" indent="0" algn="l" rtl="0">
              <a:lnSpc>
                <a:spcPct val="115000"/>
              </a:lnSpc>
              <a:spcBef>
                <a:spcPts val="1000"/>
              </a:spcBef>
              <a:spcAft>
                <a:spcPts val="1000"/>
              </a:spcAft>
              <a:buNone/>
            </a:pPr>
            <a:r>
              <a:rPr lang="en" sz="1500">
                <a:latin typeface="Proxima Nova"/>
                <a:ea typeface="Proxima Nova"/>
                <a:cs typeface="Proxima Nova"/>
                <a:sym typeface="Proxima Nova"/>
              </a:rPr>
              <a:t>Then, all shortest paths between members of different communities should pass through those weak ties!</a:t>
            </a:r>
            <a:endParaRPr sz="1500">
              <a:latin typeface="Proxima Nova"/>
              <a:ea typeface="Proxima Nova"/>
              <a:cs typeface="Proxima Nova"/>
              <a:sym typeface="Proxima Nova"/>
            </a:endParaRPr>
          </a:p>
        </p:txBody>
      </p:sp>
      <p:cxnSp>
        <p:nvCxnSpPr>
          <p:cNvPr id="753" name="Google Shape;753;p78"/>
          <p:cNvCxnSpPr/>
          <p:nvPr/>
        </p:nvCxnSpPr>
        <p:spPr>
          <a:xfrm rot="10800000" flipH="1">
            <a:off x="6716350" y="2719025"/>
            <a:ext cx="1009500" cy="578100"/>
          </a:xfrm>
          <a:prstGeom prst="straightConnector1">
            <a:avLst/>
          </a:prstGeom>
          <a:noFill/>
          <a:ln w="38100" cap="flat" cmpd="sng">
            <a:solidFill>
              <a:srgbClr val="FF0000"/>
            </a:solidFill>
            <a:prstDash val="solid"/>
            <a:round/>
            <a:headEnd type="none" w="med" len="med"/>
            <a:tailEnd type="none" w="med" len="med"/>
          </a:ln>
        </p:spPr>
      </p:cxnSp>
      <p:cxnSp>
        <p:nvCxnSpPr>
          <p:cNvPr id="754" name="Google Shape;754;p78"/>
          <p:cNvCxnSpPr/>
          <p:nvPr/>
        </p:nvCxnSpPr>
        <p:spPr>
          <a:xfrm rot="10800000" flipH="1">
            <a:off x="6651225" y="2792425"/>
            <a:ext cx="1115400" cy="1318800"/>
          </a:xfrm>
          <a:prstGeom prst="straightConnector1">
            <a:avLst/>
          </a:prstGeom>
          <a:noFill/>
          <a:ln w="38100" cap="flat" cmpd="sng">
            <a:solidFill>
              <a:srgbClr val="FF0000"/>
            </a:solidFill>
            <a:prstDash val="solid"/>
            <a:round/>
            <a:headEnd type="none" w="med" len="med"/>
            <a:tailEnd type="none" w="med" len="med"/>
          </a:ln>
        </p:spPr>
      </p:cxnSp>
      <p:sp>
        <p:nvSpPr>
          <p:cNvPr id="755" name="Google Shape;75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9"/>
          <p:cNvSpPr txBox="1"/>
          <p:nvPr/>
        </p:nvSpPr>
        <p:spPr>
          <a:xfrm>
            <a:off x="311700" y="445025"/>
            <a:ext cx="8553900" cy="5490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Divisive Hierarchical Clustering: Girvan-Newman Algorithm </a:t>
            </a:r>
            <a:endParaRPr sz="3000">
              <a:latin typeface="Proxima Nova Extrabold"/>
              <a:ea typeface="Proxima Nova Extrabold"/>
              <a:cs typeface="Proxima Nova Extrabold"/>
              <a:sym typeface="Proxima Nova Extrabold"/>
            </a:endParaRPr>
          </a:p>
        </p:txBody>
      </p:sp>
      <p:pic>
        <p:nvPicPr>
          <p:cNvPr id="761" name="Google Shape;761;p7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82950" y="1341825"/>
            <a:ext cx="2617523" cy="3225300"/>
          </a:xfrm>
          <a:prstGeom prst="rect">
            <a:avLst/>
          </a:prstGeom>
          <a:noFill/>
          <a:ln>
            <a:noFill/>
          </a:ln>
        </p:spPr>
      </p:pic>
      <p:sp>
        <p:nvSpPr>
          <p:cNvPr id="762" name="Google Shape;762;p79"/>
          <p:cNvSpPr txBox="1"/>
          <p:nvPr/>
        </p:nvSpPr>
        <p:spPr>
          <a:xfrm>
            <a:off x="311700" y="1228000"/>
            <a:ext cx="5167200" cy="252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roxima Nova"/>
                <a:ea typeface="Proxima Nova"/>
                <a:cs typeface="Proxima Nova"/>
                <a:sym typeface="Proxima Nova"/>
              </a:rPr>
              <a:t>Edge betweenness</a:t>
            </a:r>
            <a:endParaRPr sz="1500" b="1">
              <a:latin typeface="Proxima Nova"/>
              <a:ea typeface="Proxima Nova"/>
              <a:cs typeface="Proxima Nova"/>
              <a:sym typeface="Proxima Nova"/>
            </a:endParaRPr>
          </a:p>
          <a:p>
            <a:pPr marL="0" lvl="0" indent="0" algn="l" rtl="0">
              <a:lnSpc>
                <a:spcPct val="115000"/>
              </a:lnSpc>
              <a:spcBef>
                <a:spcPts val="1000"/>
              </a:spcBef>
              <a:spcAft>
                <a:spcPts val="0"/>
              </a:spcAft>
              <a:buNone/>
            </a:pPr>
            <a:r>
              <a:rPr lang="en" sz="1500">
                <a:latin typeface="Proxima Nova"/>
                <a:ea typeface="Proxima Nova"/>
                <a:cs typeface="Proxima Nova"/>
                <a:sym typeface="Proxima Nova"/>
              </a:rPr>
              <a:t>For an edge </a:t>
            </a:r>
            <a:r>
              <a:rPr lang="en" sz="1500" i="1">
                <a:latin typeface="Proxima Nova"/>
                <a:ea typeface="Proxima Nova"/>
                <a:cs typeface="Proxima Nova"/>
                <a:sym typeface="Proxima Nova"/>
              </a:rPr>
              <a:t>e</a:t>
            </a:r>
            <a:r>
              <a:rPr lang="en" sz="1500">
                <a:latin typeface="Proxima Nova"/>
                <a:ea typeface="Proxima Nova"/>
                <a:cs typeface="Proxima Nova"/>
                <a:sym typeface="Proxima Nova"/>
              </a:rPr>
              <a:t>, edge betweenness is defined as the number of shortest paths between node pairs (</a:t>
            </a:r>
            <a:r>
              <a:rPr lang="en" sz="1500" i="1">
                <a:latin typeface="Proxima Nova"/>
                <a:ea typeface="Proxima Nova"/>
                <a:cs typeface="Proxima Nova"/>
                <a:sym typeface="Proxima Nova"/>
              </a:rPr>
              <a:t>v</a:t>
            </a:r>
            <a:r>
              <a:rPr lang="en" sz="1500" baseline="-25000">
                <a:latin typeface="Proxima Nova"/>
                <a:ea typeface="Proxima Nova"/>
                <a:cs typeface="Proxima Nova"/>
                <a:sym typeface="Proxima Nova"/>
              </a:rPr>
              <a:t>i</a:t>
            </a:r>
            <a:r>
              <a:rPr lang="en" sz="1500">
                <a:latin typeface="Proxima Nova"/>
                <a:ea typeface="Proxima Nova"/>
                <a:cs typeface="Proxima Nova"/>
                <a:sym typeface="Proxima Nova"/>
              </a:rPr>
              <a:t>, </a:t>
            </a:r>
            <a:r>
              <a:rPr lang="en" sz="1500" i="1">
                <a:latin typeface="Proxima Nova"/>
                <a:ea typeface="Proxima Nova"/>
                <a:cs typeface="Proxima Nova"/>
                <a:sym typeface="Proxima Nova"/>
              </a:rPr>
              <a:t>v</a:t>
            </a:r>
            <a:r>
              <a:rPr lang="en" sz="1500" baseline="-25000">
                <a:latin typeface="Proxima Nova"/>
                <a:ea typeface="Proxima Nova"/>
                <a:cs typeface="Proxima Nova"/>
                <a:sym typeface="Proxima Nova"/>
              </a:rPr>
              <a:t>j</a:t>
            </a:r>
            <a:r>
              <a:rPr lang="en" sz="1500">
                <a:latin typeface="Proxima Nova"/>
                <a:ea typeface="Proxima Nova"/>
                <a:cs typeface="Proxima Nova"/>
                <a:sym typeface="Proxima Nova"/>
              </a:rPr>
              <a:t>) such that the shortest path between </a:t>
            </a:r>
            <a:r>
              <a:rPr lang="en" sz="1500" i="1">
                <a:latin typeface="Proxima Nova"/>
                <a:ea typeface="Proxima Nova"/>
                <a:cs typeface="Proxima Nova"/>
                <a:sym typeface="Proxima Nova"/>
              </a:rPr>
              <a:t>v</a:t>
            </a:r>
            <a:r>
              <a:rPr lang="en" sz="1500" baseline="-25000">
                <a:latin typeface="Proxima Nova"/>
                <a:ea typeface="Proxima Nova"/>
                <a:cs typeface="Proxima Nova"/>
                <a:sym typeface="Proxima Nova"/>
              </a:rPr>
              <a:t>i</a:t>
            </a:r>
            <a:r>
              <a:rPr lang="en" sz="1500">
                <a:latin typeface="Proxima Nova"/>
                <a:ea typeface="Proxima Nova"/>
                <a:cs typeface="Proxima Nova"/>
                <a:sym typeface="Proxima Nova"/>
              </a:rPr>
              <a:t> and </a:t>
            </a:r>
            <a:r>
              <a:rPr lang="en" sz="1500" i="1">
                <a:latin typeface="Proxima Nova"/>
                <a:ea typeface="Proxima Nova"/>
                <a:cs typeface="Proxima Nova"/>
                <a:sym typeface="Proxima Nova"/>
              </a:rPr>
              <a:t>v</a:t>
            </a:r>
            <a:r>
              <a:rPr lang="en" sz="1500" baseline="-25000">
                <a:latin typeface="Proxima Nova"/>
                <a:ea typeface="Proxima Nova"/>
                <a:cs typeface="Proxima Nova"/>
                <a:sym typeface="Proxima Nova"/>
              </a:rPr>
              <a:t>j</a:t>
            </a:r>
            <a:r>
              <a:rPr lang="en" sz="1500">
                <a:latin typeface="Proxima Nova"/>
                <a:ea typeface="Proxima Nova"/>
                <a:cs typeface="Proxima Nova"/>
                <a:sym typeface="Proxima Nova"/>
              </a:rPr>
              <a:t> passes through </a:t>
            </a:r>
            <a:r>
              <a:rPr lang="en" sz="1500" i="1">
                <a:latin typeface="Proxima Nova"/>
                <a:ea typeface="Proxima Nova"/>
                <a:cs typeface="Proxima Nova"/>
                <a:sym typeface="Proxima Nova"/>
              </a:rPr>
              <a:t>e</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a:p>
            <a:pPr marL="0" lvl="0" indent="0" algn="l" rtl="0">
              <a:lnSpc>
                <a:spcPct val="115000"/>
              </a:lnSpc>
              <a:spcBef>
                <a:spcPts val="1000"/>
              </a:spcBef>
              <a:spcAft>
                <a:spcPts val="0"/>
              </a:spcAft>
              <a:buNone/>
            </a:pPr>
            <a:r>
              <a:rPr lang="en" sz="1500" b="1">
                <a:latin typeface="Proxima Nova"/>
                <a:ea typeface="Proxima Nova"/>
                <a:cs typeface="Proxima Nova"/>
                <a:sym typeface="Proxima Nova"/>
              </a:rPr>
              <a:t>Remove edges with the highest edge betweenness!</a:t>
            </a:r>
            <a:endParaRPr sz="1500" b="1">
              <a:latin typeface="Proxima Nova"/>
              <a:ea typeface="Proxima Nova"/>
              <a:cs typeface="Proxima Nova"/>
              <a:sym typeface="Proxima Nova"/>
            </a:endParaRPr>
          </a:p>
          <a:p>
            <a:pPr marL="0" lvl="0" indent="0" algn="l" rtl="0">
              <a:lnSpc>
                <a:spcPct val="115000"/>
              </a:lnSpc>
              <a:spcBef>
                <a:spcPts val="1000"/>
              </a:spcBef>
              <a:spcAft>
                <a:spcPts val="0"/>
              </a:spcAft>
              <a:buNone/>
            </a:pPr>
            <a:endParaRPr sz="1500" b="1">
              <a:latin typeface="Proxima Nova"/>
              <a:ea typeface="Proxima Nova"/>
              <a:cs typeface="Proxima Nova"/>
              <a:sym typeface="Proxima Nova"/>
            </a:endParaRPr>
          </a:p>
          <a:p>
            <a:pPr marL="0" lvl="0" indent="0" algn="l" rtl="0">
              <a:lnSpc>
                <a:spcPct val="115000"/>
              </a:lnSpc>
              <a:spcBef>
                <a:spcPts val="1000"/>
              </a:spcBef>
              <a:spcAft>
                <a:spcPts val="1000"/>
              </a:spcAft>
              <a:buNone/>
            </a:pPr>
            <a:endParaRPr sz="1500" b="1">
              <a:latin typeface="Proxima Nova"/>
              <a:ea typeface="Proxima Nova"/>
              <a:cs typeface="Proxima Nova"/>
              <a:sym typeface="Proxima Nova"/>
            </a:endParaRPr>
          </a:p>
        </p:txBody>
      </p:sp>
      <p:cxnSp>
        <p:nvCxnSpPr>
          <p:cNvPr id="763" name="Google Shape;763;p79"/>
          <p:cNvCxnSpPr/>
          <p:nvPr/>
        </p:nvCxnSpPr>
        <p:spPr>
          <a:xfrm rot="10800000" flipH="1">
            <a:off x="6716350" y="2719025"/>
            <a:ext cx="1009500" cy="578100"/>
          </a:xfrm>
          <a:prstGeom prst="straightConnector1">
            <a:avLst/>
          </a:prstGeom>
          <a:noFill/>
          <a:ln w="38100" cap="flat" cmpd="sng">
            <a:solidFill>
              <a:srgbClr val="FF0000"/>
            </a:solidFill>
            <a:prstDash val="solid"/>
            <a:round/>
            <a:headEnd type="none" w="med" len="med"/>
            <a:tailEnd type="none" w="med" len="med"/>
          </a:ln>
        </p:spPr>
      </p:cxnSp>
      <p:cxnSp>
        <p:nvCxnSpPr>
          <p:cNvPr id="764" name="Google Shape;764;p79"/>
          <p:cNvCxnSpPr/>
          <p:nvPr/>
        </p:nvCxnSpPr>
        <p:spPr>
          <a:xfrm rot="10800000" flipH="1">
            <a:off x="6651225" y="2792425"/>
            <a:ext cx="1115400" cy="1318800"/>
          </a:xfrm>
          <a:prstGeom prst="straightConnector1">
            <a:avLst/>
          </a:prstGeom>
          <a:noFill/>
          <a:ln w="38100" cap="flat" cmpd="sng">
            <a:solidFill>
              <a:srgbClr val="FF0000"/>
            </a:solidFill>
            <a:prstDash val="solid"/>
            <a:round/>
            <a:headEnd type="none" w="med" len="med"/>
            <a:tailEnd type="none" w="med" len="med"/>
          </a:ln>
        </p:spPr>
      </p:cxnSp>
      <p:sp>
        <p:nvSpPr>
          <p:cNvPr id="765" name="Google Shape;765;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0"/>
          <p:cNvSpPr txBox="1"/>
          <p:nvPr/>
        </p:nvSpPr>
        <p:spPr>
          <a:xfrm>
            <a:off x="311700" y="445025"/>
            <a:ext cx="8553900" cy="5490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Divisive Hierarchical Clustering: Girvan-Newman Algorithm </a:t>
            </a:r>
            <a:endParaRPr sz="3000">
              <a:latin typeface="Proxima Nova Extrabold"/>
              <a:ea typeface="Proxima Nova Extrabold"/>
              <a:cs typeface="Proxima Nova Extrabold"/>
              <a:sym typeface="Proxima Nova Extrabold"/>
            </a:endParaRPr>
          </a:p>
        </p:txBody>
      </p:sp>
      <p:sp>
        <p:nvSpPr>
          <p:cNvPr id="771" name="Google Shape;771;p80"/>
          <p:cNvSpPr txBox="1"/>
          <p:nvPr/>
        </p:nvSpPr>
        <p:spPr>
          <a:xfrm>
            <a:off x="311700" y="1228000"/>
            <a:ext cx="6640800" cy="1212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Calculate edge betweenness for all edges in the graph</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Remove the edge with the highest edge betweenness</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Recalculate betweenness for all edges affected by the edge removal</a:t>
            </a:r>
            <a:endParaRPr sz="1500">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AutoNum type="arabicPeriod"/>
            </a:pPr>
            <a:r>
              <a:rPr lang="en" sz="1500">
                <a:latin typeface="Proxima Nova"/>
                <a:ea typeface="Proxima Nova"/>
                <a:cs typeface="Proxima Nova"/>
                <a:sym typeface="Proxima Nova"/>
              </a:rPr>
              <a:t>Repeat until all edges are removed</a:t>
            </a:r>
            <a:endParaRPr sz="1500">
              <a:latin typeface="Proxima Nova"/>
              <a:ea typeface="Proxima Nova"/>
              <a:cs typeface="Proxima Nova"/>
              <a:sym typeface="Proxima Nova"/>
            </a:endParaRPr>
          </a:p>
        </p:txBody>
      </p:sp>
      <p:pic>
        <p:nvPicPr>
          <p:cNvPr id="772" name="Google Shape;772;p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64675" y="2802750"/>
            <a:ext cx="4996352" cy="2188350"/>
          </a:xfrm>
          <a:prstGeom prst="rect">
            <a:avLst/>
          </a:prstGeom>
          <a:noFill/>
          <a:ln>
            <a:noFill/>
          </a:ln>
        </p:spPr>
      </p:pic>
      <p:sp>
        <p:nvSpPr>
          <p:cNvPr id="773" name="Google Shape;773;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1"/>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Spectral Clustering</a:t>
            </a:r>
            <a:endParaRPr sz="3000">
              <a:latin typeface="Proxima Nova Extrabold"/>
              <a:ea typeface="Proxima Nova Extrabold"/>
              <a:cs typeface="Proxima Nova Extrabold"/>
              <a:sym typeface="Proxima Nova Extrabold"/>
            </a:endParaRPr>
          </a:p>
        </p:txBody>
      </p:sp>
      <p:pic>
        <p:nvPicPr>
          <p:cNvPr id="779" name="Google Shape;779;p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461300" y="1329525"/>
            <a:ext cx="4404301" cy="3229449"/>
          </a:xfrm>
          <a:prstGeom prst="rect">
            <a:avLst/>
          </a:prstGeom>
          <a:noFill/>
          <a:ln>
            <a:noFill/>
          </a:ln>
        </p:spPr>
      </p:pic>
      <p:sp>
        <p:nvSpPr>
          <p:cNvPr id="780" name="Google Shape;780;p81"/>
          <p:cNvSpPr txBox="1"/>
          <p:nvPr/>
        </p:nvSpPr>
        <p:spPr>
          <a:xfrm>
            <a:off x="311700" y="1228000"/>
            <a:ext cx="6640800" cy="8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latin typeface="Proxima Nova"/>
                <a:ea typeface="Proxima Nova"/>
                <a:cs typeface="Proxima Nova"/>
                <a:sym typeface="Proxima Nova"/>
              </a:rPr>
              <a:t>Binary splits a graph into </a:t>
            </a:r>
            <a:r>
              <a:rPr lang="en" sz="1500" i="1">
                <a:latin typeface="Proxima Nova"/>
                <a:ea typeface="Proxima Nova"/>
                <a:cs typeface="Proxima Nova"/>
                <a:sym typeface="Proxima Nova"/>
              </a:rPr>
              <a:t>k</a:t>
            </a:r>
            <a:r>
              <a:rPr lang="en" sz="1500">
                <a:latin typeface="Proxima Nova"/>
                <a:ea typeface="Proxima Nova"/>
                <a:cs typeface="Proxima Nova"/>
                <a:sym typeface="Proxima Nova"/>
              </a:rPr>
              <a:t> = 2 clusters</a:t>
            </a:r>
            <a:endParaRPr sz="1500">
              <a:latin typeface="Proxima Nova"/>
              <a:ea typeface="Proxima Nova"/>
              <a:cs typeface="Proxima Nova"/>
              <a:sym typeface="Proxima Nova"/>
            </a:endParaRPr>
          </a:p>
          <a:p>
            <a:pPr marL="0" lvl="0" indent="0" algn="l" rtl="0">
              <a:lnSpc>
                <a:spcPct val="115000"/>
              </a:lnSpc>
              <a:spcBef>
                <a:spcPts val="1000"/>
              </a:spcBef>
              <a:spcAft>
                <a:spcPts val="1000"/>
              </a:spcAft>
              <a:buNone/>
            </a:pPr>
            <a:r>
              <a:rPr lang="en" sz="1500">
                <a:latin typeface="Proxima Nova"/>
                <a:ea typeface="Proxima Nova"/>
                <a:cs typeface="Proxima Nova"/>
                <a:sym typeface="Proxima Nova"/>
              </a:rPr>
              <a:t>Repeat to get 4, 8, 16 clusters.</a:t>
            </a:r>
            <a:endParaRPr sz="1500">
              <a:latin typeface="Proxima Nova"/>
              <a:ea typeface="Proxima Nova"/>
              <a:cs typeface="Proxima Nova"/>
              <a:sym typeface="Proxima Nova"/>
            </a:endParaRPr>
          </a:p>
        </p:txBody>
      </p:sp>
      <p:sp>
        <p:nvSpPr>
          <p:cNvPr id="781" name="Google Shape;781;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Naive Bayes Classification</a:t>
            </a:r>
            <a:endParaRPr sz="3000">
              <a:solidFill>
                <a:srgbClr val="FFFFFF"/>
              </a:solidFill>
              <a:latin typeface="Proxima Nova Extrabold"/>
              <a:ea typeface="Proxima Nova Extrabold"/>
              <a:cs typeface="Proxima Nova Extrabold"/>
              <a:sym typeface="Proxima Nova Extrabold"/>
            </a:endParaRPr>
          </a:p>
        </p:txBody>
      </p:sp>
      <p:pic>
        <p:nvPicPr>
          <p:cNvPr id="106" name="Google Shape;106;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89227" y="2207775"/>
            <a:ext cx="2371574" cy="459275"/>
          </a:xfrm>
          <a:prstGeom prst="rect">
            <a:avLst/>
          </a:prstGeom>
          <a:noFill/>
          <a:ln>
            <a:noFill/>
          </a:ln>
        </p:spPr>
      </p:pic>
      <p:sp>
        <p:nvSpPr>
          <p:cNvPr id="107" name="Google Shape;107;p19"/>
          <p:cNvSpPr txBox="1"/>
          <p:nvPr/>
        </p:nvSpPr>
        <p:spPr>
          <a:xfrm>
            <a:off x="3440100" y="1199800"/>
            <a:ext cx="5556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Data point </a:t>
            </a:r>
            <a:r>
              <a:rPr lang="en" b="1">
                <a:latin typeface="Proxima Nova"/>
                <a:ea typeface="Proxima Nova"/>
                <a:cs typeface="Proxima Nova"/>
                <a:sym typeface="Proxima Nova"/>
              </a:rPr>
              <a:t>x</a:t>
            </a:r>
            <a:r>
              <a:rPr lang="en">
                <a:latin typeface="Proxima Nova"/>
                <a:ea typeface="Proxima Nova"/>
                <a:cs typeface="Proxima Nova"/>
                <a:sym typeface="Proxima Nova"/>
              </a:rPr>
              <a:t> belongs to the class </a:t>
            </a:r>
            <a:r>
              <a:rPr lang="en" i="1">
                <a:latin typeface="Proxima Nova"/>
                <a:ea typeface="Proxima Nova"/>
                <a:cs typeface="Proxima Nova"/>
                <a:sym typeface="Proxima Nova"/>
              </a:rPr>
              <a:t>C</a:t>
            </a:r>
            <a:r>
              <a:rPr lang="en" i="1" baseline="-25000">
                <a:latin typeface="Proxima Nova"/>
                <a:ea typeface="Proxima Nova"/>
                <a:cs typeface="Proxima Nova"/>
                <a:sym typeface="Proxima Nova"/>
              </a:rPr>
              <a:t>i</a:t>
            </a:r>
            <a:r>
              <a:rPr lang="en">
                <a:latin typeface="Proxima Nova"/>
                <a:ea typeface="Proxima Nova"/>
                <a:cs typeface="Proxima Nova"/>
                <a:sym typeface="Proxima Nova"/>
              </a:rPr>
              <a:t> if and only if the probability of the data point belonging to any other class is lower:</a:t>
            </a:r>
            <a:endParaRPr>
              <a:latin typeface="Proxima Nova"/>
              <a:ea typeface="Proxima Nova"/>
              <a:cs typeface="Proxima Nova"/>
              <a:sym typeface="Proxima Nova"/>
            </a:endParaRPr>
          </a:p>
        </p:txBody>
      </p:sp>
      <p:sp>
        <p:nvSpPr>
          <p:cNvPr id="108" name="Google Shape;108;p19"/>
          <p:cNvSpPr txBox="1"/>
          <p:nvPr/>
        </p:nvSpPr>
        <p:spPr>
          <a:xfrm>
            <a:off x="6051975" y="2824850"/>
            <a:ext cx="2816400" cy="1491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chemeClr val="dk1"/>
                </a:solidFill>
                <a:latin typeface="Proxima Nova Semibold"/>
                <a:ea typeface="Proxima Nova Semibold"/>
                <a:cs typeface="Proxima Nova Semibold"/>
                <a:sym typeface="Proxima Nova Semibold"/>
              </a:rPr>
              <a:t>We don’t really care about the </a:t>
            </a:r>
            <a:r>
              <a:rPr lang="en" sz="1200" i="1">
                <a:solidFill>
                  <a:schemeClr val="dk1"/>
                </a:solidFill>
                <a:latin typeface="Proxima Nova Semibold"/>
                <a:ea typeface="Proxima Nova Semibold"/>
                <a:cs typeface="Proxima Nova Semibold"/>
                <a:sym typeface="Proxima Nova Semibold"/>
              </a:rPr>
              <a:t>actual</a:t>
            </a:r>
            <a:r>
              <a:rPr lang="en" sz="1200">
                <a:solidFill>
                  <a:schemeClr val="dk1"/>
                </a:solidFill>
                <a:latin typeface="Proxima Nova Semibold"/>
                <a:ea typeface="Proxima Nova Semibold"/>
                <a:cs typeface="Proxima Nova Semibold"/>
                <a:sym typeface="Proxima Nova Semibold"/>
              </a:rPr>
              <a:t> probabilities. We just need to know enough to make the comparisons</a:t>
            </a:r>
            <a:endParaRPr sz="1200">
              <a:latin typeface="Proxima Nova Semibold"/>
              <a:ea typeface="Proxima Nova Semibold"/>
              <a:cs typeface="Proxima Nova Semibold"/>
              <a:sym typeface="Proxima Nova Semibold"/>
            </a:endParaRPr>
          </a:p>
        </p:txBody>
      </p:sp>
      <p:pic>
        <p:nvPicPr>
          <p:cNvPr id="109" name="Google Shape;109;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857600" y="2207775"/>
            <a:ext cx="2389425" cy="459282"/>
          </a:xfrm>
          <a:prstGeom prst="rect">
            <a:avLst/>
          </a:prstGeom>
          <a:noFill/>
          <a:ln>
            <a:noFill/>
          </a:ln>
        </p:spPr>
      </p:pic>
      <p:pic>
        <p:nvPicPr>
          <p:cNvPr id="110" name="Google Shape;110;p19"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343843" flipH="1">
            <a:off x="5217117" y="2370798"/>
            <a:ext cx="432291" cy="1077804"/>
          </a:xfrm>
          <a:prstGeom prst="rect">
            <a:avLst/>
          </a:prstGeom>
          <a:noFill/>
          <a:ln>
            <a:noFill/>
          </a:ln>
        </p:spPr>
      </p:pic>
      <p:sp>
        <p:nvSpPr>
          <p:cNvPr id="111" name="Google Shape;1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2"/>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787" name="Google Shape;787;p8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11413" y="1137550"/>
            <a:ext cx="7321176" cy="3820975"/>
          </a:xfrm>
          <a:prstGeom prst="rect">
            <a:avLst/>
          </a:prstGeom>
          <a:noFill/>
          <a:ln>
            <a:noFill/>
          </a:ln>
        </p:spPr>
      </p:pic>
      <p:sp>
        <p:nvSpPr>
          <p:cNvPr id="788" name="Google Shape;788;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3"/>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794" name="Google Shape;794;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1000" y="1137550"/>
            <a:ext cx="1074100" cy="2277274"/>
          </a:xfrm>
          <a:prstGeom prst="rect">
            <a:avLst/>
          </a:prstGeom>
          <a:noFill/>
          <a:ln>
            <a:noFill/>
          </a:ln>
        </p:spPr>
      </p:pic>
      <p:sp>
        <p:nvSpPr>
          <p:cNvPr id="795" name="Google Shape;795;p83"/>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796" name="Google Shape;796;p83"/>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sp>
        <p:nvSpPr>
          <p:cNvPr id="797" name="Google Shape;797;p83"/>
          <p:cNvSpPr txBox="1"/>
          <p:nvPr/>
        </p:nvSpPr>
        <p:spPr>
          <a:xfrm>
            <a:off x="3655575" y="1521850"/>
            <a:ext cx="5167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500">
              <a:latin typeface="Proxima Nova"/>
              <a:ea typeface="Proxima Nova"/>
              <a:cs typeface="Proxima Nova"/>
              <a:sym typeface="Proxima Nova"/>
            </a:endParaRPr>
          </a:p>
        </p:txBody>
      </p:sp>
      <p:pic>
        <p:nvPicPr>
          <p:cNvPr id="798" name="Google Shape;798;p8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799" name="Google Shape;799;p8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sp>
        <p:nvSpPr>
          <p:cNvPr id="800" name="Google Shape;80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84"/>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06" name="Google Shape;806;p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1000" y="1137550"/>
            <a:ext cx="1074100" cy="2277274"/>
          </a:xfrm>
          <a:prstGeom prst="rect">
            <a:avLst/>
          </a:prstGeom>
          <a:noFill/>
          <a:ln>
            <a:noFill/>
          </a:ln>
        </p:spPr>
      </p:pic>
      <p:sp>
        <p:nvSpPr>
          <p:cNvPr id="807" name="Google Shape;807;p84"/>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808" name="Google Shape;808;p84"/>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sp>
        <p:nvSpPr>
          <p:cNvPr id="809" name="Google Shape;809;p84"/>
          <p:cNvSpPr txBox="1"/>
          <p:nvPr/>
        </p:nvSpPr>
        <p:spPr>
          <a:xfrm>
            <a:off x="3655575" y="1979050"/>
            <a:ext cx="5167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500">
              <a:latin typeface="Proxima Nova"/>
              <a:ea typeface="Proxima Nova"/>
              <a:cs typeface="Proxima Nova"/>
              <a:sym typeface="Proxima Nova"/>
            </a:endParaRPr>
          </a:p>
        </p:txBody>
      </p:sp>
      <p:pic>
        <p:nvPicPr>
          <p:cNvPr id="810" name="Google Shape;810;p8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811" name="Google Shape;811;p8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sp>
        <p:nvSpPr>
          <p:cNvPr id="812" name="Google Shape;812;p84"/>
          <p:cNvSpPr txBox="1"/>
          <p:nvPr/>
        </p:nvSpPr>
        <p:spPr>
          <a:xfrm>
            <a:off x="3537100" y="1683500"/>
            <a:ext cx="52857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The ‘substance’ flows from vertex </a:t>
            </a:r>
            <a:r>
              <a:rPr lang="en" sz="1500" i="1">
                <a:solidFill>
                  <a:schemeClr val="dk1"/>
                </a:solidFill>
                <a:latin typeface="Proxima Nova"/>
                <a:ea typeface="Proxima Nova"/>
                <a:cs typeface="Proxima Nova"/>
                <a:sym typeface="Proxima Nova"/>
              </a:rPr>
              <a:t>j</a:t>
            </a:r>
            <a:r>
              <a:rPr lang="en" sz="1500">
                <a:solidFill>
                  <a:schemeClr val="dk1"/>
                </a:solidFill>
                <a:latin typeface="Proxima Nova"/>
                <a:ea typeface="Proxima Nova"/>
                <a:cs typeface="Proxima Nova"/>
                <a:sym typeface="Proxima Nova"/>
              </a:rPr>
              <a:t> to adjacent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at a rate</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Where </a:t>
            </a:r>
            <a:r>
              <a:rPr lang="en" sz="1500" i="1">
                <a:solidFill>
                  <a:schemeClr val="dk1"/>
                </a:solidFill>
                <a:latin typeface="Proxima Nova"/>
                <a:ea typeface="Proxima Nova"/>
                <a:cs typeface="Proxima Nova"/>
                <a:sym typeface="Proxima Nova"/>
              </a:rPr>
              <a:t>C</a:t>
            </a:r>
            <a:r>
              <a:rPr lang="en" sz="1500">
                <a:solidFill>
                  <a:schemeClr val="dk1"/>
                </a:solidFill>
                <a:latin typeface="Proxima Nova"/>
                <a:ea typeface="Proxima Nova"/>
                <a:cs typeface="Proxima Nova"/>
                <a:sym typeface="Proxima Nova"/>
              </a:rPr>
              <a:t> is a diffusion constant.</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 </a:t>
            </a:r>
            <a:endParaRPr sz="1500">
              <a:solidFill>
                <a:schemeClr val="dk1"/>
              </a:solidFill>
              <a:latin typeface="Proxima Nova"/>
              <a:ea typeface="Proxima Nova"/>
              <a:cs typeface="Proxima Nova"/>
              <a:sym typeface="Proxima Nova"/>
            </a:endParaRPr>
          </a:p>
        </p:txBody>
      </p:sp>
      <p:pic>
        <p:nvPicPr>
          <p:cNvPr id="813" name="Google Shape;813;p8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359488" y="2123249"/>
            <a:ext cx="1005024" cy="294400"/>
          </a:xfrm>
          <a:prstGeom prst="rect">
            <a:avLst/>
          </a:prstGeom>
          <a:noFill/>
          <a:ln>
            <a:noFill/>
          </a:ln>
        </p:spPr>
      </p:pic>
      <p:sp>
        <p:nvSpPr>
          <p:cNvPr id="814" name="Google Shape;81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5"/>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20" name="Google Shape;820;p8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1000" y="1137550"/>
            <a:ext cx="1074100" cy="2277274"/>
          </a:xfrm>
          <a:prstGeom prst="rect">
            <a:avLst/>
          </a:prstGeom>
          <a:noFill/>
          <a:ln>
            <a:noFill/>
          </a:ln>
        </p:spPr>
      </p:pic>
      <p:sp>
        <p:nvSpPr>
          <p:cNvPr id="821" name="Google Shape;821;p85"/>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822" name="Google Shape;822;p85"/>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sp>
        <p:nvSpPr>
          <p:cNvPr id="823" name="Google Shape;823;p85"/>
          <p:cNvSpPr txBox="1"/>
          <p:nvPr/>
        </p:nvSpPr>
        <p:spPr>
          <a:xfrm>
            <a:off x="3655575" y="1979050"/>
            <a:ext cx="51672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endParaRPr sz="1500">
              <a:latin typeface="Proxima Nova"/>
              <a:ea typeface="Proxima Nova"/>
              <a:cs typeface="Proxima Nova"/>
              <a:sym typeface="Proxima Nova"/>
            </a:endParaRPr>
          </a:p>
        </p:txBody>
      </p:sp>
      <p:pic>
        <p:nvPicPr>
          <p:cNvPr id="824" name="Google Shape;824;p8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825" name="Google Shape;825;p8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sp>
        <p:nvSpPr>
          <p:cNvPr id="826" name="Google Shape;826;p85"/>
          <p:cNvSpPr txBox="1"/>
          <p:nvPr/>
        </p:nvSpPr>
        <p:spPr>
          <a:xfrm>
            <a:off x="3537100" y="1683500"/>
            <a:ext cx="5285700" cy="307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The ‘substance’ flows from vertex </a:t>
            </a:r>
            <a:r>
              <a:rPr lang="en" sz="1500" i="1">
                <a:solidFill>
                  <a:schemeClr val="dk1"/>
                </a:solidFill>
                <a:latin typeface="Proxima Nova"/>
                <a:ea typeface="Proxima Nova"/>
                <a:cs typeface="Proxima Nova"/>
                <a:sym typeface="Proxima Nova"/>
              </a:rPr>
              <a:t>j</a:t>
            </a:r>
            <a:r>
              <a:rPr lang="en" sz="1500">
                <a:solidFill>
                  <a:schemeClr val="dk1"/>
                </a:solidFill>
                <a:latin typeface="Proxima Nova"/>
                <a:ea typeface="Proxima Nova"/>
                <a:cs typeface="Proxima Nova"/>
                <a:sym typeface="Proxima Nova"/>
              </a:rPr>
              <a:t> to adjacent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at a rate</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Where </a:t>
            </a:r>
            <a:r>
              <a:rPr lang="en" sz="1500" i="1">
                <a:solidFill>
                  <a:schemeClr val="dk1"/>
                </a:solidFill>
                <a:latin typeface="Proxima Nova"/>
                <a:ea typeface="Proxima Nova"/>
                <a:cs typeface="Proxima Nova"/>
                <a:sym typeface="Proxima Nova"/>
              </a:rPr>
              <a:t>C</a:t>
            </a:r>
            <a:r>
              <a:rPr lang="en" sz="1500">
                <a:solidFill>
                  <a:schemeClr val="dk1"/>
                </a:solidFill>
                <a:latin typeface="Proxima Nova"/>
                <a:ea typeface="Proxima Nova"/>
                <a:cs typeface="Proxima Nova"/>
                <a:sym typeface="Proxima Nova"/>
              </a:rPr>
              <a:t> is a diffusion constant.</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Then, in a small time interval </a:t>
            </a:r>
            <a:r>
              <a:rPr lang="en" sz="1500" i="1">
                <a:solidFill>
                  <a:schemeClr val="dk1"/>
                </a:solidFill>
                <a:latin typeface="Proxima Nova"/>
                <a:ea typeface="Proxima Nova"/>
                <a:cs typeface="Proxima Nova"/>
                <a:sym typeface="Proxima Nova"/>
              </a:rPr>
              <a:t>dt,</a:t>
            </a:r>
            <a:r>
              <a:rPr lang="en" sz="1500">
                <a:solidFill>
                  <a:schemeClr val="dk1"/>
                </a:solidFill>
                <a:latin typeface="Proxima Nova"/>
                <a:ea typeface="Proxima Nova"/>
                <a:cs typeface="Proxima Nova"/>
                <a:sym typeface="Proxima Nova"/>
              </a:rPr>
              <a:t> the total flow of substance from </a:t>
            </a:r>
            <a:r>
              <a:rPr lang="en" sz="1500" i="1">
                <a:solidFill>
                  <a:schemeClr val="dk1"/>
                </a:solidFill>
                <a:latin typeface="Proxima Nova"/>
                <a:ea typeface="Proxima Nova"/>
                <a:cs typeface="Proxima Nova"/>
                <a:sym typeface="Proxima Nova"/>
              </a:rPr>
              <a:t>j </a:t>
            </a:r>
            <a:r>
              <a:rPr lang="en" sz="1500">
                <a:solidFill>
                  <a:schemeClr val="dk1"/>
                </a:solidFill>
                <a:latin typeface="Proxima Nova"/>
                <a:ea typeface="Proxima Nova"/>
                <a:cs typeface="Proxima Nova"/>
                <a:sym typeface="Proxima Nova"/>
              </a:rPr>
              <a:t>to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is</a:t>
            </a: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 </a:t>
            </a:r>
            <a:endParaRPr sz="1500">
              <a:solidFill>
                <a:schemeClr val="dk1"/>
              </a:solidFill>
              <a:latin typeface="Proxima Nova"/>
              <a:ea typeface="Proxima Nova"/>
              <a:cs typeface="Proxima Nova"/>
              <a:sym typeface="Proxima Nova"/>
            </a:endParaRPr>
          </a:p>
        </p:txBody>
      </p:sp>
      <p:pic>
        <p:nvPicPr>
          <p:cNvPr id="827" name="Google Shape;827;p85"/>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359488" y="2123249"/>
            <a:ext cx="1005024" cy="294400"/>
          </a:xfrm>
          <a:prstGeom prst="rect">
            <a:avLst/>
          </a:prstGeom>
          <a:noFill/>
          <a:ln>
            <a:noFill/>
          </a:ln>
        </p:spPr>
      </p:pic>
      <p:pic>
        <p:nvPicPr>
          <p:cNvPr id="828" name="Google Shape;828;p85"/>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272025" y="3655389"/>
            <a:ext cx="1179950" cy="256386"/>
          </a:xfrm>
          <a:prstGeom prst="rect">
            <a:avLst/>
          </a:prstGeom>
          <a:noFill/>
          <a:ln>
            <a:noFill/>
          </a:ln>
        </p:spPr>
      </p:pic>
      <p:sp>
        <p:nvSpPr>
          <p:cNvPr id="829" name="Google Shape;829;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6"/>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35" name="Google Shape;835;p8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01000" y="1137550"/>
            <a:ext cx="1074100" cy="2277274"/>
          </a:xfrm>
          <a:prstGeom prst="rect">
            <a:avLst/>
          </a:prstGeom>
          <a:noFill/>
          <a:ln>
            <a:noFill/>
          </a:ln>
        </p:spPr>
      </p:pic>
      <p:sp>
        <p:nvSpPr>
          <p:cNvPr id="836" name="Google Shape;836;p86"/>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837" name="Google Shape;837;p86"/>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838" name="Google Shape;838;p8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839" name="Google Shape;839;p8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sp>
        <p:nvSpPr>
          <p:cNvPr id="840" name="Google Shape;840;p86"/>
          <p:cNvSpPr txBox="1"/>
          <p:nvPr/>
        </p:nvSpPr>
        <p:spPr>
          <a:xfrm>
            <a:off x="5865600" y="1094350"/>
            <a:ext cx="31122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In a small time interval </a:t>
            </a:r>
            <a:r>
              <a:rPr lang="en" sz="1500" i="1">
                <a:solidFill>
                  <a:schemeClr val="dk1"/>
                </a:solidFill>
                <a:latin typeface="Proxima Nova"/>
                <a:ea typeface="Proxima Nova"/>
                <a:cs typeface="Proxima Nova"/>
                <a:sym typeface="Proxima Nova"/>
              </a:rPr>
              <a:t>dt,</a:t>
            </a:r>
            <a:r>
              <a:rPr lang="en" sz="1500">
                <a:solidFill>
                  <a:schemeClr val="dk1"/>
                </a:solidFill>
                <a:latin typeface="Proxima Nova"/>
                <a:ea typeface="Proxima Nova"/>
                <a:cs typeface="Proxima Nova"/>
                <a:sym typeface="Proxima Nova"/>
              </a:rPr>
              <a:t> the total flow of substance from </a:t>
            </a:r>
            <a:r>
              <a:rPr lang="en" sz="1500" i="1">
                <a:solidFill>
                  <a:schemeClr val="dk1"/>
                </a:solidFill>
                <a:latin typeface="Proxima Nova"/>
                <a:ea typeface="Proxima Nova"/>
                <a:cs typeface="Proxima Nova"/>
                <a:sym typeface="Proxima Nova"/>
              </a:rPr>
              <a:t>j </a:t>
            </a:r>
            <a:r>
              <a:rPr lang="en" sz="1500">
                <a:solidFill>
                  <a:schemeClr val="dk1"/>
                </a:solidFill>
                <a:latin typeface="Proxima Nova"/>
                <a:ea typeface="Proxima Nova"/>
                <a:cs typeface="Proxima Nova"/>
                <a:sym typeface="Proxima Nova"/>
              </a:rPr>
              <a:t>to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is</a:t>
            </a:r>
            <a:endParaRPr/>
          </a:p>
        </p:txBody>
      </p:sp>
      <p:pic>
        <p:nvPicPr>
          <p:cNvPr id="841" name="Google Shape;841;p8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62062" y="1875664"/>
            <a:ext cx="1179950" cy="256386"/>
          </a:xfrm>
          <a:prstGeom prst="rect">
            <a:avLst/>
          </a:prstGeom>
          <a:noFill/>
          <a:ln>
            <a:noFill/>
          </a:ln>
        </p:spPr>
      </p:pic>
      <p:sp>
        <p:nvSpPr>
          <p:cNvPr id="842" name="Google Shape;842;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7"/>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48" name="Google Shape;848;p8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26100" y="1137550"/>
            <a:ext cx="4043049" cy="3422300"/>
          </a:xfrm>
          <a:prstGeom prst="rect">
            <a:avLst/>
          </a:prstGeom>
          <a:noFill/>
          <a:ln>
            <a:noFill/>
          </a:ln>
        </p:spPr>
      </p:pic>
      <p:sp>
        <p:nvSpPr>
          <p:cNvPr id="849" name="Google Shape;849;p87"/>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850" name="Google Shape;850;p87"/>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851" name="Google Shape;851;p8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852" name="Google Shape;852;p8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sp>
        <p:nvSpPr>
          <p:cNvPr id="853" name="Google Shape;853;p87"/>
          <p:cNvSpPr txBox="1"/>
          <p:nvPr/>
        </p:nvSpPr>
        <p:spPr>
          <a:xfrm>
            <a:off x="5865600" y="1094350"/>
            <a:ext cx="31122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In a small time interval </a:t>
            </a:r>
            <a:r>
              <a:rPr lang="en" sz="1500" i="1">
                <a:solidFill>
                  <a:schemeClr val="dk1"/>
                </a:solidFill>
                <a:latin typeface="Proxima Nova"/>
                <a:ea typeface="Proxima Nova"/>
                <a:cs typeface="Proxima Nova"/>
                <a:sym typeface="Proxima Nova"/>
              </a:rPr>
              <a:t>dt,</a:t>
            </a:r>
            <a:r>
              <a:rPr lang="en" sz="1500">
                <a:solidFill>
                  <a:schemeClr val="dk1"/>
                </a:solidFill>
                <a:latin typeface="Proxima Nova"/>
                <a:ea typeface="Proxima Nova"/>
                <a:cs typeface="Proxima Nova"/>
                <a:sym typeface="Proxima Nova"/>
              </a:rPr>
              <a:t> the total flow of substance from </a:t>
            </a:r>
            <a:r>
              <a:rPr lang="en" sz="1500" i="1">
                <a:solidFill>
                  <a:schemeClr val="dk1"/>
                </a:solidFill>
                <a:latin typeface="Proxima Nova"/>
                <a:ea typeface="Proxima Nova"/>
                <a:cs typeface="Proxima Nova"/>
                <a:sym typeface="Proxima Nova"/>
              </a:rPr>
              <a:t>j </a:t>
            </a:r>
            <a:r>
              <a:rPr lang="en" sz="1500">
                <a:solidFill>
                  <a:schemeClr val="dk1"/>
                </a:solidFill>
                <a:latin typeface="Proxima Nova"/>
                <a:ea typeface="Proxima Nova"/>
                <a:cs typeface="Proxima Nova"/>
                <a:sym typeface="Proxima Nova"/>
              </a:rPr>
              <a:t>to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is</a:t>
            </a:r>
            <a:endParaRPr/>
          </a:p>
        </p:txBody>
      </p:sp>
      <p:pic>
        <p:nvPicPr>
          <p:cNvPr id="854" name="Google Shape;854;p8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62062" y="1875664"/>
            <a:ext cx="1179950" cy="256386"/>
          </a:xfrm>
          <a:prstGeom prst="rect">
            <a:avLst/>
          </a:prstGeom>
          <a:noFill/>
          <a:ln>
            <a:noFill/>
          </a:ln>
        </p:spPr>
      </p:pic>
      <p:sp>
        <p:nvSpPr>
          <p:cNvPr id="855" name="Google Shape;85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8"/>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61" name="Google Shape;861;p8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26100" y="1137550"/>
            <a:ext cx="4043049" cy="3422300"/>
          </a:xfrm>
          <a:prstGeom prst="rect">
            <a:avLst/>
          </a:prstGeom>
          <a:noFill/>
          <a:ln>
            <a:noFill/>
          </a:ln>
        </p:spPr>
      </p:pic>
      <p:sp>
        <p:nvSpPr>
          <p:cNvPr id="862" name="Google Shape;862;p88"/>
          <p:cNvSpPr txBox="1"/>
          <p:nvPr/>
        </p:nvSpPr>
        <p:spPr>
          <a:xfrm>
            <a:off x="1566130" y="1945549"/>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863" name="Google Shape;863;p88"/>
          <p:cNvSpPr txBox="1"/>
          <p:nvPr/>
        </p:nvSpPr>
        <p:spPr>
          <a:xfrm>
            <a:off x="2260450" y="3156645"/>
            <a:ext cx="2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864" name="Google Shape;864;p8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16850" y="1600156"/>
            <a:ext cx="303601" cy="360293"/>
          </a:xfrm>
          <a:prstGeom prst="rect">
            <a:avLst/>
          </a:prstGeom>
          <a:noFill/>
          <a:ln>
            <a:noFill/>
          </a:ln>
        </p:spPr>
      </p:pic>
      <p:pic>
        <p:nvPicPr>
          <p:cNvPr id="865" name="Google Shape;865;p8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2850" y="2313050"/>
            <a:ext cx="303599" cy="371076"/>
          </a:xfrm>
          <a:prstGeom prst="rect">
            <a:avLst/>
          </a:prstGeom>
          <a:noFill/>
          <a:ln>
            <a:noFill/>
          </a:ln>
        </p:spPr>
      </p:pic>
      <p:pic>
        <p:nvPicPr>
          <p:cNvPr id="866" name="Google Shape;866;p8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038475" y="3215850"/>
            <a:ext cx="2827126" cy="785475"/>
          </a:xfrm>
          <a:prstGeom prst="rect">
            <a:avLst/>
          </a:prstGeom>
          <a:noFill/>
          <a:ln>
            <a:noFill/>
          </a:ln>
        </p:spPr>
      </p:pic>
      <p:sp>
        <p:nvSpPr>
          <p:cNvPr id="867" name="Google Shape;867;p88"/>
          <p:cNvSpPr txBox="1"/>
          <p:nvPr/>
        </p:nvSpPr>
        <p:spPr>
          <a:xfrm>
            <a:off x="5865600" y="1094350"/>
            <a:ext cx="31122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In a small time interval </a:t>
            </a:r>
            <a:r>
              <a:rPr lang="en" sz="1500" i="1">
                <a:solidFill>
                  <a:schemeClr val="dk1"/>
                </a:solidFill>
                <a:latin typeface="Proxima Nova"/>
                <a:ea typeface="Proxima Nova"/>
                <a:cs typeface="Proxima Nova"/>
                <a:sym typeface="Proxima Nova"/>
              </a:rPr>
              <a:t>dt,</a:t>
            </a:r>
            <a:r>
              <a:rPr lang="en" sz="1500">
                <a:solidFill>
                  <a:schemeClr val="dk1"/>
                </a:solidFill>
                <a:latin typeface="Proxima Nova"/>
                <a:ea typeface="Proxima Nova"/>
                <a:cs typeface="Proxima Nova"/>
                <a:sym typeface="Proxima Nova"/>
              </a:rPr>
              <a:t> the total flow of substance from </a:t>
            </a:r>
            <a:r>
              <a:rPr lang="en" sz="1500" i="1">
                <a:solidFill>
                  <a:schemeClr val="dk1"/>
                </a:solidFill>
                <a:latin typeface="Proxima Nova"/>
                <a:ea typeface="Proxima Nova"/>
                <a:cs typeface="Proxima Nova"/>
                <a:sym typeface="Proxima Nova"/>
              </a:rPr>
              <a:t>j </a:t>
            </a:r>
            <a:r>
              <a:rPr lang="en" sz="1500">
                <a:solidFill>
                  <a:schemeClr val="dk1"/>
                </a:solidFill>
                <a:latin typeface="Proxima Nova"/>
                <a:ea typeface="Proxima Nova"/>
                <a:cs typeface="Proxima Nova"/>
                <a:sym typeface="Proxima Nova"/>
              </a:rPr>
              <a:t>to </a:t>
            </a:r>
            <a:r>
              <a:rPr lang="en" sz="1500" i="1">
                <a:solidFill>
                  <a:schemeClr val="dk1"/>
                </a:solidFill>
                <a:latin typeface="Proxima Nova"/>
                <a:ea typeface="Proxima Nova"/>
                <a:cs typeface="Proxima Nova"/>
                <a:sym typeface="Proxima Nova"/>
              </a:rPr>
              <a:t>i</a:t>
            </a:r>
            <a:r>
              <a:rPr lang="en" sz="1500">
                <a:solidFill>
                  <a:schemeClr val="dk1"/>
                </a:solidFill>
                <a:latin typeface="Proxima Nova"/>
                <a:ea typeface="Proxima Nova"/>
                <a:cs typeface="Proxima Nova"/>
                <a:sym typeface="Proxima Nova"/>
              </a:rPr>
              <a:t> is</a:t>
            </a:r>
            <a:endParaRPr/>
          </a:p>
        </p:txBody>
      </p:sp>
      <p:pic>
        <p:nvPicPr>
          <p:cNvPr id="868" name="Google Shape;868;p8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862062" y="1875664"/>
            <a:ext cx="1179950" cy="256386"/>
          </a:xfrm>
          <a:prstGeom prst="rect">
            <a:avLst/>
          </a:prstGeom>
          <a:noFill/>
          <a:ln>
            <a:noFill/>
          </a:ln>
        </p:spPr>
      </p:pic>
      <p:sp>
        <p:nvSpPr>
          <p:cNvPr id="869" name="Google Shape;869;p88"/>
          <p:cNvSpPr txBox="1"/>
          <p:nvPr/>
        </p:nvSpPr>
        <p:spPr>
          <a:xfrm>
            <a:off x="5865600" y="2389750"/>
            <a:ext cx="31122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Summing over all </a:t>
            </a:r>
            <a:r>
              <a:rPr lang="en" sz="1500" i="1">
                <a:solidFill>
                  <a:schemeClr val="dk1"/>
                </a:solidFill>
                <a:latin typeface="Proxima Nova"/>
                <a:ea typeface="Proxima Nova"/>
                <a:cs typeface="Proxima Nova"/>
                <a:sym typeface="Proxima Nova"/>
              </a:rPr>
              <a:t>j</a:t>
            </a:r>
            <a:r>
              <a:rPr lang="en" sz="1500">
                <a:solidFill>
                  <a:schemeClr val="dk1"/>
                </a:solidFill>
                <a:latin typeface="Proxima Nova"/>
                <a:ea typeface="Proxima Nova"/>
                <a:cs typeface="Proxima Nova"/>
                <a:sym typeface="Proxima Nova"/>
              </a:rPr>
              <a:t>’s, the changing rate of substance at node </a:t>
            </a:r>
            <a:r>
              <a:rPr lang="en" sz="1500" i="1">
                <a:solidFill>
                  <a:schemeClr val="dk1"/>
                </a:solidFill>
                <a:latin typeface="Proxima Nova"/>
                <a:ea typeface="Proxima Nova"/>
                <a:cs typeface="Proxima Nova"/>
                <a:sym typeface="Proxima Nova"/>
              </a:rPr>
              <a:t>i </a:t>
            </a:r>
            <a:r>
              <a:rPr lang="en" sz="1500">
                <a:solidFill>
                  <a:schemeClr val="dk1"/>
                </a:solidFill>
                <a:latin typeface="Proxima Nova"/>
                <a:ea typeface="Proxima Nova"/>
                <a:cs typeface="Proxima Nova"/>
                <a:sym typeface="Proxima Nova"/>
              </a:rPr>
              <a:t>is:</a:t>
            </a:r>
            <a:endParaRPr/>
          </a:p>
        </p:txBody>
      </p:sp>
      <p:sp>
        <p:nvSpPr>
          <p:cNvPr id="870" name="Google Shape;870;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9"/>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76" name="Google Shape;876;p8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1229775"/>
            <a:ext cx="2827126" cy="785475"/>
          </a:xfrm>
          <a:prstGeom prst="rect">
            <a:avLst/>
          </a:prstGeom>
          <a:noFill/>
          <a:ln>
            <a:noFill/>
          </a:ln>
        </p:spPr>
      </p:pic>
      <p:sp>
        <p:nvSpPr>
          <p:cNvPr id="877" name="Google Shape;877;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0"/>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83" name="Google Shape;883;p9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1229775"/>
            <a:ext cx="2827126" cy="785475"/>
          </a:xfrm>
          <a:prstGeom prst="rect">
            <a:avLst/>
          </a:prstGeom>
          <a:noFill/>
          <a:ln>
            <a:noFill/>
          </a:ln>
        </p:spPr>
      </p:pic>
      <p:pic>
        <p:nvPicPr>
          <p:cNvPr id="884" name="Google Shape;884;p9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1700" y="2015250"/>
            <a:ext cx="3008699" cy="701050"/>
          </a:xfrm>
          <a:prstGeom prst="rect">
            <a:avLst/>
          </a:prstGeom>
          <a:noFill/>
          <a:ln>
            <a:noFill/>
          </a:ln>
        </p:spPr>
      </p:pic>
      <p:sp>
        <p:nvSpPr>
          <p:cNvPr id="885" name="Google Shape;88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1"/>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891" name="Google Shape;891;p9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1229775"/>
            <a:ext cx="2827126" cy="785475"/>
          </a:xfrm>
          <a:prstGeom prst="rect">
            <a:avLst/>
          </a:prstGeom>
          <a:noFill/>
          <a:ln>
            <a:noFill/>
          </a:ln>
        </p:spPr>
      </p:pic>
      <p:pic>
        <p:nvPicPr>
          <p:cNvPr id="892" name="Google Shape;892;p9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1700" y="2015250"/>
            <a:ext cx="3008699" cy="701050"/>
          </a:xfrm>
          <a:prstGeom prst="rect">
            <a:avLst/>
          </a:prstGeom>
          <a:noFill/>
          <a:ln>
            <a:noFill/>
          </a:ln>
        </p:spPr>
      </p:pic>
      <p:pic>
        <p:nvPicPr>
          <p:cNvPr id="893" name="Google Shape;893;p9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47102" y="2780233"/>
            <a:ext cx="2502427" cy="646225"/>
          </a:xfrm>
          <a:prstGeom prst="rect">
            <a:avLst/>
          </a:prstGeom>
          <a:noFill/>
          <a:ln>
            <a:noFill/>
          </a:ln>
        </p:spPr>
      </p:pic>
      <p:sp>
        <p:nvSpPr>
          <p:cNvPr id="894" name="Google Shape;894;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554574" y="3246750"/>
            <a:ext cx="3280649" cy="805375"/>
          </a:xfrm>
          <a:prstGeom prst="rect">
            <a:avLst/>
          </a:prstGeom>
          <a:noFill/>
          <a:ln>
            <a:noFill/>
          </a:ln>
        </p:spPr>
      </p:pic>
      <p:sp>
        <p:nvSpPr>
          <p:cNvPr id="117" name="Google Shape;117;p20"/>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b="1">
                <a:solidFill>
                  <a:schemeClr val="dk1"/>
                </a:solidFill>
                <a:latin typeface="Proxima Nova"/>
                <a:ea typeface="Proxima Nova"/>
                <a:cs typeface="Proxima Nova"/>
                <a:sym typeface="Proxima Nova"/>
              </a:rPr>
              <a:t>Naive Bayes Classification</a:t>
            </a:r>
            <a:endParaRPr sz="2800">
              <a:solidFill>
                <a:schemeClr val="dk1"/>
              </a:solidFill>
            </a:endParaRPr>
          </a:p>
        </p:txBody>
      </p:sp>
      <p:sp>
        <p:nvSpPr>
          <p:cNvPr id="118" name="Google Shape;118;p20"/>
          <p:cNvSpPr txBox="1"/>
          <p:nvPr/>
        </p:nvSpPr>
        <p:spPr>
          <a:xfrm>
            <a:off x="341725" y="1199800"/>
            <a:ext cx="8274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latin typeface="Proxima Nova"/>
                <a:ea typeface="Proxima Nova"/>
                <a:cs typeface="Proxima Nova"/>
                <a:sym typeface="Proxima Nova"/>
              </a:rPr>
              <a:t>Data point </a:t>
            </a:r>
            <a:r>
              <a:rPr lang="en" b="1">
                <a:latin typeface="Proxima Nova"/>
                <a:ea typeface="Proxima Nova"/>
                <a:cs typeface="Proxima Nova"/>
                <a:sym typeface="Proxima Nova"/>
              </a:rPr>
              <a:t>x</a:t>
            </a:r>
            <a:r>
              <a:rPr lang="en">
                <a:latin typeface="Proxima Nova"/>
                <a:ea typeface="Proxima Nova"/>
                <a:cs typeface="Proxima Nova"/>
                <a:sym typeface="Proxima Nova"/>
              </a:rPr>
              <a:t> belongs to the class </a:t>
            </a:r>
            <a:r>
              <a:rPr lang="en" i="1">
                <a:latin typeface="Proxima Nova"/>
                <a:ea typeface="Proxima Nova"/>
                <a:cs typeface="Proxima Nova"/>
                <a:sym typeface="Proxima Nova"/>
              </a:rPr>
              <a:t>C</a:t>
            </a:r>
            <a:r>
              <a:rPr lang="en" i="1" baseline="-25000">
                <a:latin typeface="Proxima Nova"/>
                <a:ea typeface="Proxima Nova"/>
                <a:cs typeface="Proxima Nova"/>
                <a:sym typeface="Proxima Nova"/>
              </a:rPr>
              <a:t>i</a:t>
            </a:r>
            <a:r>
              <a:rPr lang="en">
                <a:latin typeface="Proxima Nova"/>
                <a:ea typeface="Proxima Nova"/>
                <a:cs typeface="Proxima Nova"/>
                <a:sym typeface="Proxima Nova"/>
              </a:rPr>
              <a:t> if and only if the probability of the data point belonging to any other class is lower:</a:t>
            </a:r>
            <a:endParaRPr>
              <a:latin typeface="Proxima Nova"/>
              <a:ea typeface="Proxima Nova"/>
              <a:cs typeface="Proxima Nova"/>
              <a:sym typeface="Proxima Nova"/>
            </a:endParaRPr>
          </a:p>
        </p:txBody>
      </p:sp>
      <p:pic>
        <p:nvPicPr>
          <p:cNvPr id="119" name="Google Shape;119;p20"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5016113">
            <a:off x="5178005" y="2398575"/>
            <a:ext cx="432291" cy="1077805"/>
          </a:xfrm>
          <a:prstGeom prst="rect">
            <a:avLst/>
          </a:prstGeom>
          <a:noFill/>
          <a:ln>
            <a:noFill/>
          </a:ln>
        </p:spPr>
      </p:pic>
      <p:sp>
        <p:nvSpPr>
          <p:cNvPr id="120" name="Google Shape;120;p20"/>
          <p:cNvSpPr txBox="1"/>
          <p:nvPr/>
        </p:nvSpPr>
        <p:spPr>
          <a:xfrm>
            <a:off x="6136725" y="2521600"/>
            <a:ext cx="2043000" cy="1506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This one’s tricky…</a:t>
            </a:r>
            <a:endParaRPr sz="1200">
              <a:latin typeface="Proxima Nova Semibold"/>
              <a:ea typeface="Proxima Nova Semibold"/>
              <a:cs typeface="Proxima Nova Semibold"/>
              <a:sym typeface="Proxima Nova Semibold"/>
            </a:endParaRPr>
          </a:p>
        </p:txBody>
      </p:sp>
      <p:sp>
        <p:nvSpPr>
          <p:cNvPr id="121" name="Google Shape;121;p20"/>
          <p:cNvSpPr/>
          <p:nvPr/>
        </p:nvSpPr>
        <p:spPr>
          <a:xfrm>
            <a:off x="4281625" y="3310625"/>
            <a:ext cx="850800" cy="3060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23" name="Google Shape;123;p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64002" y="1902600"/>
            <a:ext cx="2371574" cy="459275"/>
          </a:xfrm>
          <a:prstGeom prst="rect">
            <a:avLst/>
          </a:prstGeom>
          <a:noFill/>
          <a:ln>
            <a:noFill/>
          </a:ln>
        </p:spPr>
      </p:pic>
      <p:pic>
        <p:nvPicPr>
          <p:cNvPr id="124" name="Google Shape;124;p2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832375" y="1902600"/>
            <a:ext cx="2389425" cy="45928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92"/>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00" name="Google Shape;900;p9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1229775"/>
            <a:ext cx="2827126" cy="785475"/>
          </a:xfrm>
          <a:prstGeom prst="rect">
            <a:avLst/>
          </a:prstGeom>
          <a:noFill/>
          <a:ln>
            <a:noFill/>
          </a:ln>
        </p:spPr>
      </p:pic>
      <p:pic>
        <p:nvPicPr>
          <p:cNvPr id="901" name="Google Shape;901;p9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1700" y="2015250"/>
            <a:ext cx="3008699" cy="701050"/>
          </a:xfrm>
          <a:prstGeom prst="rect">
            <a:avLst/>
          </a:prstGeom>
          <a:noFill/>
          <a:ln>
            <a:noFill/>
          </a:ln>
        </p:spPr>
      </p:pic>
      <p:pic>
        <p:nvPicPr>
          <p:cNvPr id="902" name="Google Shape;902;p9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47102" y="2780233"/>
            <a:ext cx="2502427" cy="646225"/>
          </a:xfrm>
          <a:prstGeom prst="rect">
            <a:avLst/>
          </a:prstGeom>
          <a:noFill/>
          <a:ln>
            <a:noFill/>
          </a:ln>
        </p:spPr>
      </p:pic>
      <p:pic>
        <p:nvPicPr>
          <p:cNvPr id="903" name="Google Shape;903;p9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45225" y="3426454"/>
            <a:ext cx="2506184" cy="646225"/>
          </a:xfrm>
          <a:prstGeom prst="rect">
            <a:avLst/>
          </a:prstGeom>
          <a:noFill/>
          <a:ln>
            <a:noFill/>
          </a:ln>
        </p:spPr>
      </p:pic>
      <p:pic>
        <p:nvPicPr>
          <p:cNvPr id="904" name="Google Shape;904;p92"/>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211525" y="3253746"/>
            <a:ext cx="2567300" cy="849750"/>
          </a:xfrm>
          <a:prstGeom prst="rect">
            <a:avLst/>
          </a:prstGeom>
          <a:noFill/>
          <a:ln>
            <a:noFill/>
          </a:ln>
        </p:spPr>
      </p:pic>
      <p:sp>
        <p:nvSpPr>
          <p:cNvPr id="905" name="Google Shape;90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pic>
        <p:nvPicPr>
          <p:cNvPr id="906" name="Google Shape;906;p92" descr="Doodles_Arrow_Yellow.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rot="7812618" flipH="1">
            <a:off x="2761005" y="3750350"/>
            <a:ext cx="432291" cy="1077805"/>
          </a:xfrm>
          <a:prstGeom prst="rect">
            <a:avLst/>
          </a:prstGeom>
          <a:noFill/>
          <a:ln>
            <a:noFill/>
          </a:ln>
        </p:spPr>
      </p:pic>
      <p:sp>
        <p:nvSpPr>
          <p:cNvPr id="907" name="Google Shape;907;p92"/>
          <p:cNvSpPr txBox="1"/>
          <p:nvPr/>
        </p:nvSpPr>
        <p:spPr>
          <a:xfrm>
            <a:off x="3528225" y="3985825"/>
            <a:ext cx="1860900" cy="1026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Use Kronecker delta to switch from Ψ</a:t>
            </a:r>
            <a:r>
              <a:rPr lang="en" sz="1200" baseline="-25000">
                <a:solidFill>
                  <a:schemeClr val="dk1"/>
                </a:solidFill>
                <a:latin typeface="Proxima Nova Semibold"/>
                <a:ea typeface="Proxima Nova Semibold"/>
                <a:cs typeface="Proxima Nova Semibold"/>
                <a:sym typeface="Proxima Nova Semibold"/>
              </a:rPr>
              <a:t>i</a:t>
            </a:r>
            <a:r>
              <a:rPr lang="en" sz="1200">
                <a:solidFill>
                  <a:schemeClr val="dk1"/>
                </a:solidFill>
                <a:latin typeface="Proxima Nova Semibold"/>
                <a:ea typeface="Proxima Nova Semibold"/>
                <a:cs typeface="Proxima Nova Semibold"/>
                <a:sym typeface="Proxima Nova Semibold"/>
              </a:rPr>
              <a:t> to Ψ</a:t>
            </a:r>
            <a:r>
              <a:rPr lang="en" sz="1200" baseline="-25000">
                <a:solidFill>
                  <a:schemeClr val="dk1"/>
                </a:solidFill>
                <a:latin typeface="Proxima Nova Semibold"/>
                <a:ea typeface="Proxima Nova Semibold"/>
                <a:cs typeface="Proxima Nova Semibold"/>
                <a:sym typeface="Proxima Nova Semibold"/>
              </a:rPr>
              <a:t>j</a:t>
            </a:r>
            <a:endParaRPr sz="1200" baseline="-25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13" name="Google Shape;913;p9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1700" y="1229775"/>
            <a:ext cx="519997" cy="785475"/>
          </a:xfrm>
          <a:prstGeom prst="rect">
            <a:avLst/>
          </a:prstGeom>
          <a:noFill/>
          <a:ln>
            <a:noFill/>
          </a:ln>
        </p:spPr>
      </p:pic>
      <p:pic>
        <p:nvPicPr>
          <p:cNvPr id="914" name="Google Shape;914;p9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45225" y="1372046"/>
            <a:ext cx="2506184" cy="646225"/>
          </a:xfrm>
          <a:prstGeom prst="rect">
            <a:avLst/>
          </a:prstGeom>
          <a:noFill/>
          <a:ln>
            <a:noFill/>
          </a:ln>
        </p:spPr>
      </p:pic>
      <p:pic>
        <p:nvPicPr>
          <p:cNvPr id="915" name="Google Shape;915;p9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08200" y="1178100"/>
            <a:ext cx="4195050" cy="2165775"/>
          </a:xfrm>
          <a:prstGeom prst="rect">
            <a:avLst/>
          </a:prstGeom>
          <a:noFill/>
          <a:ln>
            <a:noFill/>
          </a:ln>
        </p:spPr>
      </p:pic>
      <p:sp>
        <p:nvSpPr>
          <p:cNvPr id="916" name="Google Shape;916;p93"/>
          <p:cNvSpPr txBox="1"/>
          <p:nvPr/>
        </p:nvSpPr>
        <p:spPr>
          <a:xfrm>
            <a:off x="4847184" y="1689436"/>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917" name="Google Shape;917;p93"/>
          <p:cNvSpPr txBox="1"/>
          <p:nvPr/>
        </p:nvSpPr>
        <p:spPr>
          <a:xfrm>
            <a:off x="5362777" y="2455868"/>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918" name="Google Shape;918;p9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208618" y="1470857"/>
            <a:ext cx="192130" cy="228008"/>
          </a:xfrm>
          <a:prstGeom prst="rect">
            <a:avLst/>
          </a:prstGeom>
          <a:noFill/>
          <a:ln>
            <a:noFill/>
          </a:ln>
        </p:spPr>
      </p:pic>
      <p:pic>
        <p:nvPicPr>
          <p:cNvPr id="919" name="Google Shape;919;p9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497192" y="1922006"/>
            <a:ext cx="192130" cy="234834"/>
          </a:xfrm>
          <a:prstGeom prst="rect">
            <a:avLst/>
          </a:prstGeom>
          <a:noFill/>
          <a:ln>
            <a:noFill/>
          </a:ln>
        </p:spPr>
      </p:pic>
      <p:pic>
        <p:nvPicPr>
          <p:cNvPr id="920" name="Google Shape;920;p9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6175" y="2038346"/>
            <a:ext cx="2567301" cy="750878"/>
          </a:xfrm>
          <a:prstGeom prst="rect">
            <a:avLst/>
          </a:prstGeom>
          <a:noFill/>
          <a:ln>
            <a:noFill/>
          </a:ln>
        </p:spPr>
      </p:pic>
      <p:pic>
        <p:nvPicPr>
          <p:cNvPr id="921" name="Google Shape;921;p93"/>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845220" y="3109626"/>
            <a:ext cx="2077148" cy="1325398"/>
          </a:xfrm>
          <a:prstGeom prst="rect">
            <a:avLst/>
          </a:prstGeom>
          <a:noFill/>
          <a:ln>
            <a:noFill/>
          </a:ln>
        </p:spPr>
      </p:pic>
      <p:sp>
        <p:nvSpPr>
          <p:cNvPr id="922" name="Google Shape;92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4"/>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28" name="Google Shape;928;p9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1700" y="1229775"/>
            <a:ext cx="519997" cy="785475"/>
          </a:xfrm>
          <a:prstGeom prst="rect">
            <a:avLst/>
          </a:prstGeom>
          <a:noFill/>
          <a:ln>
            <a:noFill/>
          </a:ln>
        </p:spPr>
      </p:pic>
      <p:pic>
        <p:nvPicPr>
          <p:cNvPr id="929" name="Google Shape;929;p9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45225" y="1372046"/>
            <a:ext cx="2506184" cy="646225"/>
          </a:xfrm>
          <a:prstGeom prst="rect">
            <a:avLst/>
          </a:prstGeom>
          <a:noFill/>
          <a:ln>
            <a:noFill/>
          </a:ln>
        </p:spPr>
      </p:pic>
      <p:pic>
        <p:nvPicPr>
          <p:cNvPr id="930" name="Google Shape;930;p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08200" y="1178100"/>
            <a:ext cx="4195050" cy="2165775"/>
          </a:xfrm>
          <a:prstGeom prst="rect">
            <a:avLst/>
          </a:prstGeom>
          <a:noFill/>
          <a:ln>
            <a:noFill/>
          </a:ln>
        </p:spPr>
      </p:pic>
      <p:sp>
        <p:nvSpPr>
          <p:cNvPr id="931" name="Google Shape;931;p94"/>
          <p:cNvSpPr txBox="1"/>
          <p:nvPr/>
        </p:nvSpPr>
        <p:spPr>
          <a:xfrm>
            <a:off x="4847184" y="1689436"/>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932" name="Google Shape;932;p94"/>
          <p:cNvSpPr txBox="1"/>
          <p:nvPr/>
        </p:nvSpPr>
        <p:spPr>
          <a:xfrm>
            <a:off x="5362777" y="2455868"/>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933" name="Google Shape;933;p9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208618" y="1470857"/>
            <a:ext cx="192130" cy="228008"/>
          </a:xfrm>
          <a:prstGeom prst="rect">
            <a:avLst/>
          </a:prstGeom>
          <a:noFill/>
          <a:ln>
            <a:noFill/>
          </a:ln>
        </p:spPr>
      </p:pic>
      <p:pic>
        <p:nvPicPr>
          <p:cNvPr id="934" name="Google Shape;934;p94"/>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497192" y="1922006"/>
            <a:ext cx="192130" cy="234834"/>
          </a:xfrm>
          <a:prstGeom prst="rect">
            <a:avLst/>
          </a:prstGeom>
          <a:noFill/>
          <a:ln>
            <a:noFill/>
          </a:ln>
        </p:spPr>
      </p:pic>
      <p:pic>
        <p:nvPicPr>
          <p:cNvPr id="935" name="Google Shape;935;p94"/>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6175" y="2038346"/>
            <a:ext cx="2567301" cy="750878"/>
          </a:xfrm>
          <a:prstGeom prst="rect">
            <a:avLst/>
          </a:prstGeom>
          <a:noFill/>
          <a:ln>
            <a:noFill/>
          </a:ln>
        </p:spPr>
      </p:pic>
      <p:pic>
        <p:nvPicPr>
          <p:cNvPr id="936" name="Google Shape;936;p94"/>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845220" y="3109626"/>
            <a:ext cx="2077148" cy="1325398"/>
          </a:xfrm>
          <a:prstGeom prst="rect">
            <a:avLst/>
          </a:prstGeom>
          <a:noFill/>
          <a:ln>
            <a:noFill/>
          </a:ln>
        </p:spPr>
      </p:pic>
      <p:sp>
        <p:nvSpPr>
          <p:cNvPr id="937" name="Google Shape;937;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pic>
        <p:nvPicPr>
          <p:cNvPr id="938" name="Google Shape;938;p94" descr="Doodles_Arrow_Yellow.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rot="9363081">
            <a:off x="3283630" y="2311400"/>
            <a:ext cx="432291" cy="1077805"/>
          </a:xfrm>
          <a:prstGeom prst="rect">
            <a:avLst/>
          </a:prstGeom>
          <a:noFill/>
          <a:ln>
            <a:noFill/>
          </a:ln>
        </p:spPr>
      </p:pic>
      <p:sp>
        <p:nvSpPr>
          <p:cNvPr id="939" name="Google Shape;939;p94"/>
          <p:cNvSpPr txBox="1"/>
          <p:nvPr/>
        </p:nvSpPr>
        <p:spPr>
          <a:xfrm>
            <a:off x="3120675" y="3572525"/>
            <a:ext cx="1860900" cy="1026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Vectorized form of the same equation as above</a:t>
            </a:r>
            <a:endParaRPr sz="1200" baseline="-25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5"/>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45" name="Google Shape;945;p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1700" y="1229775"/>
            <a:ext cx="519997" cy="785475"/>
          </a:xfrm>
          <a:prstGeom prst="rect">
            <a:avLst/>
          </a:prstGeom>
          <a:noFill/>
          <a:ln>
            <a:noFill/>
          </a:ln>
        </p:spPr>
      </p:pic>
      <p:pic>
        <p:nvPicPr>
          <p:cNvPr id="946" name="Google Shape;946;p9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45225" y="1372046"/>
            <a:ext cx="2506184" cy="646225"/>
          </a:xfrm>
          <a:prstGeom prst="rect">
            <a:avLst/>
          </a:prstGeom>
          <a:noFill/>
          <a:ln>
            <a:noFill/>
          </a:ln>
        </p:spPr>
      </p:pic>
      <p:pic>
        <p:nvPicPr>
          <p:cNvPr id="947" name="Google Shape;947;p9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08200" y="1178100"/>
            <a:ext cx="4195050" cy="2165775"/>
          </a:xfrm>
          <a:prstGeom prst="rect">
            <a:avLst/>
          </a:prstGeom>
          <a:noFill/>
          <a:ln>
            <a:noFill/>
          </a:ln>
        </p:spPr>
      </p:pic>
      <p:sp>
        <p:nvSpPr>
          <p:cNvPr id="948" name="Google Shape;948;p95"/>
          <p:cNvSpPr txBox="1"/>
          <p:nvPr/>
        </p:nvSpPr>
        <p:spPr>
          <a:xfrm>
            <a:off x="4847184" y="1689436"/>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i</a:t>
            </a:r>
            <a:endParaRPr sz="1800" i="1"/>
          </a:p>
        </p:txBody>
      </p:sp>
      <p:sp>
        <p:nvSpPr>
          <p:cNvPr id="949" name="Google Shape;949;p95"/>
          <p:cNvSpPr txBox="1"/>
          <p:nvPr/>
        </p:nvSpPr>
        <p:spPr>
          <a:xfrm>
            <a:off x="5362777" y="2455868"/>
            <a:ext cx="134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1800" i="1">
                <a:solidFill>
                  <a:schemeClr val="dk1"/>
                </a:solidFill>
                <a:latin typeface="Proxima Nova"/>
                <a:ea typeface="Proxima Nova"/>
                <a:cs typeface="Proxima Nova"/>
                <a:sym typeface="Proxima Nova"/>
              </a:rPr>
              <a:t>j</a:t>
            </a:r>
            <a:endParaRPr sz="1800" i="1"/>
          </a:p>
        </p:txBody>
      </p:sp>
      <p:pic>
        <p:nvPicPr>
          <p:cNvPr id="950" name="Google Shape;950;p95"/>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208618" y="1470857"/>
            <a:ext cx="192130" cy="228008"/>
          </a:xfrm>
          <a:prstGeom prst="rect">
            <a:avLst/>
          </a:prstGeom>
          <a:noFill/>
          <a:ln>
            <a:noFill/>
          </a:ln>
        </p:spPr>
      </p:pic>
      <p:pic>
        <p:nvPicPr>
          <p:cNvPr id="951" name="Google Shape;951;p95"/>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497192" y="1922006"/>
            <a:ext cx="192130" cy="234834"/>
          </a:xfrm>
          <a:prstGeom prst="rect">
            <a:avLst/>
          </a:prstGeom>
          <a:noFill/>
          <a:ln>
            <a:noFill/>
          </a:ln>
        </p:spPr>
      </p:pic>
      <p:pic>
        <p:nvPicPr>
          <p:cNvPr id="952" name="Google Shape;952;p9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6175" y="2038346"/>
            <a:ext cx="2567301" cy="750878"/>
          </a:xfrm>
          <a:prstGeom prst="rect">
            <a:avLst/>
          </a:prstGeom>
          <a:noFill/>
          <a:ln>
            <a:noFill/>
          </a:ln>
        </p:spPr>
      </p:pic>
      <p:pic>
        <p:nvPicPr>
          <p:cNvPr id="953" name="Google Shape;953;p95"/>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845220" y="3109626"/>
            <a:ext cx="2077148" cy="1325398"/>
          </a:xfrm>
          <a:prstGeom prst="rect">
            <a:avLst/>
          </a:prstGeom>
          <a:noFill/>
          <a:ln>
            <a:noFill/>
          </a:ln>
        </p:spPr>
      </p:pic>
      <p:sp>
        <p:nvSpPr>
          <p:cNvPr id="954" name="Google Shape;95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pic>
        <p:nvPicPr>
          <p:cNvPr id="955" name="Google Shape;955;p95" descr="Doodles_Arrow_Yellow.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rot="6576389" flipH="1">
            <a:off x="2808005" y="4220150"/>
            <a:ext cx="432291" cy="1077805"/>
          </a:xfrm>
          <a:prstGeom prst="rect">
            <a:avLst/>
          </a:prstGeom>
          <a:noFill/>
          <a:ln>
            <a:noFill/>
          </a:ln>
        </p:spPr>
      </p:pic>
      <p:sp>
        <p:nvSpPr>
          <p:cNvPr id="956" name="Google Shape;956;p95"/>
          <p:cNvSpPr txBox="1"/>
          <p:nvPr/>
        </p:nvSpPr>
        <p:spPr>
          <a:xfrm>
            <a:off x="3351400" y="3580175"/>
            <a:ext cx="2567400" cy="1035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D is the degree matrix: it has degree centralities along its diagonal and 0’s elsewhere</a:t>
            </a:r>
            <a:endParaRPr sz="1200" baseline="-25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96"/>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62" name="Google Shape;962;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64075" y="2217027"/>
            <a:ext cx="1349726" cy="281825"/>
          </a:xfrm>
          <a:prstGeom prst="rect">
            <a:avLst/>
          </a:prstGeom>
          <a:noFill/>
          <a:ln>
            <a:noFill/>
          </a:ln>
        </p:spPr>
      </p:pic>
      <p:pic>
        <p:nvPicPr>
          <p:cNvPr id="963" name="Google Shape;963;p9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5125" y="1274721"/>
            <a:ext cx="2567301" cy="750878"/>
          </a:xfrm>
          <a:prstGeom prst="rect">
            <a:avLst/>
          </a:prstGeom>
          <a:noFill/>
          <a:ln>
            <a:noFill/>
          </a:ln>
        </p:spPr>
      </p:pic>
      <p:sp>
        <p:nvSpPr>
          <p:cNvPr id="964" name="Google Shape;964;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pic>
        <p:nvPicPr>
          <p:cNvPr id="965" name="Google Shape;965;p96"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6576389" flipH="1">
            <a:off x="749080" y="2344400"/>
            <a:ext cx="432291" cy="1077805"/>
          </a:xfrm>
          <a:prstGeom prst="rect">
            <a:avLst/>
          </a:prstGeom>
          <a:noFill/>
          <a:ln>
            <a:noFill/>
          </a:ln>
        </p:spPr>
      </p:pic>
      <p:sp>
        <p:nvSpPr>
          <p:cNvPr id="966" name="Google Shape;966;p96"/>
          <p:cNvSpPr txBox="1"/>
          <p:nvPr/>
        </p:nvSpPr>
        <p:spPr>
          <a:xfrm>
            <a:off x="1690500" y="2631075"/>
            <a:ext cx="2567400" cy="1035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Let’s represent </a:t>
            </a:r>
            <a:r>
              <a:rPr lang="en" sz="1200" b="1">
                <a:solidFill>
                  <a:schemeClr val="dk1"/>
                </a:solidFill>
                <a:latin typeface="Proxima Nova"/>
                <a:ea typeface="Proxima Nova"/>
                <a:cs typeface="Proxima Nova"/>
                <a:sym typeface="Proxima Nova"/>
              </a:rPr>
              <a:t>D</a:t>
            </a:r>
            <a:r>
              <a:rPr lang="en" sz="1200">
                <a:solidFill>
                  <a:schemeClr val="dk1"/>
                </a:solidFill>
                <a:latin typeface="Proxima Nova Semibold"/>
                <a:ea typeface="Proxima Nova Semibold"/>
                <a:cs typeface="Proxima Nova Semibold"/>
                <a:sym typeface="Proxima Nova Semibold"/>
              </a:rPr>
              <a:t>-</a:t>
            </a:r>
            <a:r>
              <a:rPr lang="en" sz="1200" b="1">
                <a:solidFill>
                  <a:schemeClr val="dk1"/>
                </a:solidFill>
                <a:latin typeface="Proxima Nova"/>
                <a:ea typeface="Proxima Nova"/>
                <a:cs typeface="Proxima Nova"/>
                <a:sym typeface="Proxima Nova"/>
              </a:rPr>
              <a:t>A</a:t>
            </a:r>
            <a:r>
              <a:rPr lang="en" sz="1200">
                <a:solidFill>
                  <a:schemeClr val="dk1"/>
                </a:solidFill>
                <a:latin typeface="Proxima Nova Semibold"/>
                <a:ea typeface="Proxima Nova Semibold"/>
                <a:cs typeface="Proxima Nova Semibold"/>
                <a:sym typeface="Proxima Nova Semibold"/>
              </a:rPr>
              <a:t> using </a:t>
            </a:r>
            <a:r>
              <a:rPr lang="en" sz="1200" b="1">
                <a:solidFill>
                  <a:schemeClr val="dk1"/>
                </a:solidFill>
                <a:latin typeface="Proxima Nova"/>
                <a:ea typeface="Proxima Nova"/>
                <a:cs typeface="Proxima Nova"/>
                <a:sym typeface="Proxima Nova"/>
              </a:rPr>
              <a:t>L</a:t>
            </a:r>
            <a:r>
              <a:rPr lang="en" sz="1200">
                <a:solidFill>
                  <a:schemeClr val="dk1"/>
                </a:solidFill>
                <a:latin typeface="Proxima Nova Semibold"/>
                <a:ea typeface="Proxima Nova Semibold"/>
                <a:cs typeface="Proxima Nova Semibold"/>
                <a:sym typeface="Proxima Nova Semibold"/>
              </a:rPr>
              <a:t>. </a:t>
            </a:r>
            <a:r>
              <a:rPr lang="en" sz="1200" b="1">
                <a:solidFill>
                  <a:schemeClr val="dk1"/>
                </a:solidFill>
                <a:latin typeface="Proxima Nova"/>
                <a:ea typeface="Proxima Nova"/>
                <a:cs typeface="Proxima Nova"/>
                <a:sym typeface="Proxima Nova"/>
              </a:rPr>
              <a:t>L</a:t>
            </a:r>
            <a:r>
              <a:rPr lang="en" sz="1200">
                <a:solidFill>
                  <a:schemeClr val="dk1"/>
                </a:solidFill>
                <a:latin typeface="Proxima Nova Semibold"/>
                <a:ea typeface="Proxima Nova Semibold"/>
                <a:cs typeface="Proxima Nova Semibold"/>
                <a:sym typeface="Proxima Nova Semibold"/>
              </a:rPr>
              <a:t> is known as the Graph Laplacian - a remarkably useful matrix!</a:t>
            </a:r>
            <a:endParaRPr sz="1200" baseline="-250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97"/>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pic>
        <p:nvPicPr>
          <p:cNvPr id="972" name="Google Shape;972;p9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64075" y="2217027"/>
            <a:ext cx="1349726" cy="281825"/>
          </a:xfrm>
          <a:prstGeom prst="rect">
            <a:avLst/>
          </a:prstGeom>
          <a:noFill/>
          <a:ln>
            <a:noFill/>
          </a:ln>
        </p:spPr>
      </p:pic>
      <p:pic>
        <p:nvPicPr>
          <p:cNvPr id="973" name="Google Shape;973;p9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5125" y="1274721"/>
            <a:ext cx="2567301" cy="750878"/>
          </a:xfrm>
          <a:prstGeom prst="rect">
            <a:avLst/>
          </a:prstGeom>
          <a:noFill/>
          <a:ln>
            <a:noFill/>
          </a:ln>
        </p:spPr>
      </p:pic>
      <p:pic>
        <p:nvPicPr>
          <p:cNvPr id="974" name="Google Shape;974;p9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95125" y="2690275"/>
            <a:ext cx="2238128" cy="750875"/>
          </a:xfrm>
          <a:prstGeom prst="rect">
            <a:avLst/>
          </a:prstGeom>
          <a:noFill/>
          <a:ln>
            <a:noFill/>
          </a:ln>
        </p:spPr>
      </p:pic>
      <p:sp>
        <p:nvSpPr>
          <p:cNvPr id="975" name="Google Shape;975;p97"/>
          <p:cNvSpPr txBox="1"/>
          <p:nvPr/>
        </p:nvSpPr>
        <p:spPr>
          <a:xfrm>
            <a:off x="3088650" y="2760150"/>
            <a:ext cx="30000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Proxima Nova"/>
                <a:ea typeface="Proxima Nova"/>
                <a:cs typeface="Proxima Nova"/>
                <a:sym typeface="Proxima Nova"/>
              </a:rPr>
              <a:t>same form as the ordinary diffusion equation for a gas!</a:t>
            </a:r>
            <a:endParaRPr sz="1500">
              <a:solidFill>
                <a:schemeClr val="dk1"/>
              </a:solidFill>
              <a:latin typeface="Proxima Nova"/>
              <a:ea typeface="Proxima Nova"/>
              <a:cs typeface="Proxima Nova"/>
              <a:sym typeface="Proxima Nova"/>
            </a:endParaRPr>
          </a:p>
        </p:txBody>
      </p:sp>
      <p:sp>
        <p:nvSpPr>
          <p:cNvPr id="976" name="Google Shape;976;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2013786"/>
            <a:ext cx="9144003" cy="2053829"/>
          </a:xfrm>
          <a:prstGeom prst="rect">
            <a:avLst/>
          </a:prstGeom>
          <a:noFill/>
          <a:ln>
            <a:noFill/>
          </a:ln>
        </p:spPr>
      </p:pic>
      <p:sp>
        <p:nvSpPr>
          <p:cNvPr id="982" name="Google Shape;982;p98"/>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A Detour on the Graph Laplacian</a:t>
            </a:r>
            <a:endParaRPr sz="3000">
              <a:latin typeface="Proxima Nova Extrabold"/>
              <a:ea typeface="Proxima Nova Extrabold"/>
              <a:cs typeface="Proxima Nova Extrabold"/>
              <a:sym typeface="Proxima Nova Extrabold"/>
            </a:endParaRPr>
          </a:p>
        </p:txBody>
      </p:sp>
      <p:sp>
        <p:nvSpPr>
          <p:cNvPr id="983" name="Google Shape;98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984" name="Google Shape;984;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574875" y="1538899"/>
            <a:ext cx="1653725" cy="345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9548" y="152400"/>
            <a:ext cx="3443916" cy="4838702"/>
          </a:xfrm>
          <a:prstGeom prst="rect">
            <a:avLst/>
          </a:prstGeom>
          <a:noFill/>
          <a:ln>
            <a:noFill/>
          </a:ln>
        </p:spPr>
      </p:pic>
      <p:pic>
        <p:nvPicPr>
          <p:cNvPr id="990" name="Google Shape;990;p9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40100" y="152400"/>
            <a:ext cx="3739250" cy="4838701"/>
          </a:xfrm>
          <a:prstGeom prst="rect">
            <a:avLst/>
          </a:prstGeom>
          <a:noFill/>
          <a:ln>
            <a:noFill/>
          </a:ln>
        </p:spPr>
      </p:pic>
      <p:sp>
        <p:nvSpPr>
          <p:cNvPr id="991" name="Google Shape;991;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9548" y="152400"/>
            <a:ext cx="3443916" cy="4838702"/>
          </a:xfrm>
          <a:prstGeom prst="rect">
            <a:avLst/>
          </a:prstGeom>
          <a:noFill/>
          <a:ln>
            <a:noFill/>
          </a:ln>
        </p:spPr>
      </p:pic>
      <p:pic>
        <p:nvPicPr>
          <p:cNvPr id="997" name="Google Shape;997;p10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40100" y="152400"/>
            <a:ext cx="3739250" cy="4838701"/>
          </a:xfrm>
          <a:prstGeom prst="rect">
            <a:avLst/>
          </a:prstGeom>
          <a:noFill/>
          <a:ln>
            <a:noFill/>
          </a:ln>
        </p:spPr>
      </p:pic>
      <p:sp>
        <p:nvSpPr>
          <p:cNvPr id="998" name="Google Shape;998;p100"/>
          <p:cNvSpPr/>
          <p:nvPr/>
        </p:nvSpPr>
        <p:spPr>
          <a:xfrm>
            <a:off x="5086750" y="4387575"/>
            <a:ext cx="3171600" cy="2127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9" name="Google Shape;99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1"/>
          <p:cNvSpPr txBox="1"/>
          <p:nvPr/>
        </p:nvSpPr>
        <p:spPr>
          <a:xfrm>
            <a:off x="311700" y="1266600"/>
            <a:ext cx="63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A graph </a:t>
            </a:r>
            <a:r>
              <a:rPr lang="en" i="1">
                <a:latin typeface="Proxima Nova"/>
                <a:ea typeface="Proxima Nova"/>
                <a:cs typeface="Proxima Nova"/>
                <a:sym typeface="Proxima Nova"/>
              </a:rPr>
              <a:t>G</a:t>
            </a:r>
            <a:r>
              <a:rPr lang="en">
                <a:latin typeface="Proxima Nova"/>
                <a:ea typeface="Proxima Nova"/>
                <a:cs typeface="Proxima Nova"/>
                <a:sym typeface="Proxima Nova"/>
              </a:rPr>
              <a:t> will consist of </a:t>
            </a:r>
            <a:r>
              <a:rPr lang="en" i="1">
                <a:latin typeface="Proxima Nova"/>
                <a:ea typeface="Proxima Nova"/>
                <a:cs typeface="Proxima Nova"/>
                <a:sym typeface="Proxima Nova"/>
              </a:rPr>
              <a:t>K</a:t>
            </a:r>
            <a:r>
              <a:rPr lang="en">
                <a:latin typeface="Proxima Nova"/>
                <a:ea typeface="Proxima Nova"/>
                <a:cs typeface="Proxima Nova"/>
                <a:sym typeface="Proxima Nova"/>
              </a:rPr>
              <a:t> connected components if and only if</a:t>
            </a:r>
            <a:endParaRPr>
              <a:latin typeface="Proxima Nova"/>
              <a:ea typeface="Proxima Nova"/>
              <a:cs typeface="Proxima Nova"/>
              <a:sym typeface="Proxima Nova"/>
            </a:endParaRPr>
          </a:p>
        </p:txBody>
      </p:sp>
      <p:sp>
        <p:nvSpPr>
          <p:cNvPr id="1005" name="Google Shape;1005;p101"/>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Spectral Clustering</a:t>
            </a:r>
            <a:endParaRPr sz="3000">
              <a:latin typeface="Proxima Nova Extrabold"/>
              <a:ea typeface="Proxima Nova Extrabold"/>
              <a:cs typeface="Proxima Nova Extrabold"/>
              <a:sym typeface="Proxima Nova Extrabold"/>
            </a:endParaRPr>
          </a:p>
        </p:txBody>
      </p:sp>
      <p:pic>
        <p:nvPicPr>
          <p:cNvPr id="1006" name="Google Shape;1006;p10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1700" y="1773275"/>
            <a:ext cx="4947125" cy="354950"/>
          </a:xfrm>
          <a:prstGeom prst="rect">
            <a:avLst/>
          </a:prstGeom>
          <a:noFill/>
          <a:ln>
            <a:noFill/>
          </a:ln>
        </p:spPr>
      </p:pic>
      <p:sp>
        <p:nvSpPr>
          <p:cNvPr id="1007" name="Google Shape;1007;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375613" y="-4"/>
            <a:ext cx="4373974" cy="1999525"/>
          </a:xfrm>
          <a:prstGeom prst="rect">
            <a:avLst/>
          </a:prstGeom>
          <a:noFill/>
          <a:ln>
            <a:noFill/>
          </a:ln>
        </p:spPr>
      </p:pic>
      <p:pic>
        <p:nvPicPr>
          <p:cNvPr id="130" name="Google Shape;130;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400" y="2151924"/>
            <a:ext cx="4221575" cy="1704325"/>
          </a:xfrm>
          <a:prstGeom prst="rect">
            <a:avLst/>
          </a:prstGeom>
          <a:noFill/>
          <a:ln>
            <a:noFill/>
          </a:ln>
        </p:spPr>
      </p:pic>
      <p:sp>
        <p:nvSpPr>
          <p:cNvPr id="131" name="Google Shape;131;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32" name="Google Shape;132;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13725" y="2119518"/>
            <a:ext cx="4113424" cy="1704325"/>
          </a:xfrm>
          <a:prstGeom prst="rect">
            <a:avLst/>
          </a:prstGeom>
          <a:noFill/>
          <a:ln>
            <a:noFill/>
          </a:ln>
        </p:spPr>
      </p:pic>
      <p:sp>
        <p:nvSpPr>
          <p:cNvPr id="133" name="Google Shape;133;p21"/>
          <p:cNvSpPr txBox="1"/>
          <p:nvPr/>
        </p:nvSpPr>
        <p:spPr>
          <a:xfrm>
            <a:off x="304800" y="838200"/>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Compare P( PG = Y | i</a:t>
            </a:r>
            <a:r>
              <a:rPr lang="en" sz="1200" baseline="-25000">
                <a:solidFill>
                  <a:schemeClr val="dk1"/>
                </a:solidFill>
                <a:latin typeface="Proxima Nova Semibold"/>
                <a:ea typeface="Proxima Nova Semibold"/>
                <a:cs typeface="Proxima Nova Semibold"/>
                <a:sym typeface="Proxima Nova Semibold"/>
              </a:rPr>
              <a:t>8 </a:t>
            </a:r>
            <a:r>
              <a:rPr lang="en" sz="1200">
                <a:solidFill>
                  <a:schemeClr val="dk1"/>
                </a:solidFill>
                <a:latin typeface="Proxima Nova Semibold"/>
                <a:ea typeface="Proxima Nova Semibold"/>
                <a:cs typeface="Proxima Nova Semibold"/>
                <a:sym typeface="Proxima Nova Semibold"/>
              </a:rPr>
              <a:t>) and P( PG = N | i</a:t>
            </a:r>
            <a:r>
              <a:rPr lang="en" sz="1200" baseline="-25000">
                <a:solidFill>
                  <a:schemeClr val="dk1"/>
                </a:solidFill>
                <a:latin typeface="Proxima Nova Semibold"/>
                <a:ea typeface="Proxima Nova Semibold"/>
                <a:cs typeface="Proxima Nova Semibold"/>
                <a:sym typeface="Proxima Nova Semibold"/>
              </a:rPr>
              <a:t>8 </a:t>
            </a:r>
            <a:r>
              <a:rPr lang="en" sz="1200">
                <a:solidFill>
                  <a:schemeClr val="dk1"/>
                </a:solidFill>
                <a:latin typeface="Proxima Nova Semibold"/>
                <a:ea typeface="Proxima Nova Semibold"/>
                <a:cs typeface="Proxima Nova Semibold"/>
                <a:sym typeface="Proxima Nova Semibold"/>
              </a:rPr>
              <a:t>) </a:t>
            </a:r>
            <a:endParaRPr/>
          </a:p>
        </p:txBody>
      </p:sp>
      <p:pic>
        <p:nvPicPr>
          <p:cNvPr id="134" name="Google Shape;134;p21" descr="Doodles_Arrow_Yellow.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5400042">
            <a:off x="4113630" y="2571225"/>
            <a:ext cx="432291" cy="1077805"/>
          </a:xfrm>
          <a:prstGeom prst="rect">
            <a:avLst/>
          </a:prstGeom>
          <a:noFill/>
          <a:ln>
            <a:noFill/>
          </a:ln>
        </p:spPr>
      </p:pic>
      <p:sp>
        <p:nvSpPr>
          <p:cNvPr id="135" name="Google Shape;135;p21"/>
          <p:cNvSpPr txBox="1"/>
          <p:nvPr/>
        </p:nvSpPr>
        <p:spPr>
          <a:xfrm>
            <a:off x="4919700" y="3261725"/>
            <a:ext cx="3663600" cy="1704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The naive assumption! We are assuming that all features are </a:t>
            </a:r>
            <a:r>
              <a:rPr lang="en" sz="1200" b="1" i="1">
                <a:latin typeface="Proxima Nova"/>
                <a:ea typeface="Proxima Nova"/>
                <a:cs typeface="Proxima Nova"/>
                <a:sym typeface="Proxima Nova"/>
              </a:rPr>
              <a:t>independent</a:t>
            </a:r>
            <a:r>
              <a:rPr lang="en" sz="1200">
                <a:latin typeface="Proxima Nova Semibold"/>
                <a:ea typeface="Proxima Nova Semibold"/>
                <a:cs typeface="Proxima Nova Semibold"/>
                <a:sym typeface="Proxima Nova Semibold"/>
              </a:rPr>
              <a:t> of each other (which is clearly not the case in the real world). If the features are independent, then their joint probability can be broken down as a multiplication of the individual probabilities</a:t>
            </a:r>
            <a:endParaRPr sz="1200" baseline="-25000">
              <a:latin typeface="Proxima Nova Semibold"/>
              <a:ea typeface="Proxima Nova Semibold"/>
              <a:cs typeface="Proxima Nova Semibold"/>
              <a:sym typeface="Proxima Nova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2"/>
          <p:cNvSpPr txBox="1"/>
          <p:nvPr/>
        </p:nvSpPr>
        <p:spPr>
          <a:xfrm>
            <a:off x="311700" y="1266600"/>
            <a:ext cx="63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A graph </a:t>
            </a:r>
            <a:r>
              <a:rPr lang="en" i="1">
                <a:latin typeface="Proxima Nova"/>
                <a:ea typeface="Proxima Nova"/>
                <a:cs typeface="Proxima Nova"/>
                <a:sym typeface="Proxima Nova"/>
              </a:rPr>
              <a:t>G</a:t>
            </a:r>
            <a:r>
              <a:rPr lang="en">
                <a:latin typeface="Proxima Nova"/>
                <a:ea typeface="Proxima Nova"/>
                <a:cs typeface="Proxima Nova"/>
                <a:sym typeface="Proxima Nova"/>
              </a:rPr>
              <a:t> will consist of </a:t>
            </a:r>
            <a:r>
              <a:rPr lang="en" i="1">
                <a:latin typeface="Proxima Nova"/>
                <a:ea typeface="Proxima Nova"/>
                <a:cs typeface="Proxima Nova"/>
                <a:sym typeface="Proxima Nova"/>
              </a:rPr>
              <a:t>K</a:t>
            </a:r>
            <a:r>
              <a:rPr lang="en">
                <a:latin typeface="Proxima Nova"/>
                <a:ea typeface="Proxima Nova"/>
                <a:cs typeface="Proxima Nova"/>
                <a:sym typeface="Proxima Nova"/>
              </a:rPr>
              <a:t> connected components if and only if</a:t>
            </a:r>
            <a:endParaRPr>
              <a:latin typeface="Proxima Nova"/>
              <a:ea typeface="Proxima Nova"/>
              <a:cs typeface="Proxima Nova"/>
              <a:sym typeface="Proxima Nova"/>
            </a:endParaRPr>
          </a:p>
        </p:txBody>
      </p:sp>
      <p:sp>
        <p:nvSpPr>
          <p:cNvPr id="1013" name="Google Shape;1013;p102"/>
          <p:cNvSpPr txBox="1"/>
          <p:nvPr/>
        </p:nvSpPr>
        <p:spPr>
          <a:xfrm>
            <a:off x="311700" y="445025"/>
            <a:ext cx="8553900" cy="5490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Spectral Clustering</a:t>
            </a:r>
            <a:endParaRPr sz="3000">
              <a:latin typeface="Proxima Nova Extrabold"/>
              <a:ea typeface="Proxima Nova Extrabold"/>
              <a:cs typeface="Proxima Nova Extrabold"/>
              <a:sym typeface="Proxima Nova Extrabold"/>
            </a:endParaRPr>
          </a:p>
        </p:txBody>
      </p:sp>
      <p:pic>
        <p:nvPicPr>
          <p:cNvPr id="1014" name="Google Shape;1014;p10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1700" y="1773275"/>
            <a:ext cx="4947125" cy="354950"/>
          </a:xfrm>
          <a:prstGeom prst="rect">
            <a:avLst/>
          </a:prstGeom>
          <a:noFill/>
          <a:ln>
            <a:noFill/>
          </a:ln>
        </p:spPr>
      </p:pic>
      <p:sp>
        <p:nvSpPr>
          <p:cNvPr id="1015" name="Google Shape;1015;p102"/>
          <p:cNvSpPr txBox="1"/>
          <p:nvPr/>
        </p:nvSpPr>
        <p:spPr>
          <a:xfrm>
            <a:off x="387900" y="2562000"/>
            <a:ext cx="78909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roxima Nova"/>
                <a:ea typeface="Proxima Nova"/>
                <a:cs typeface="Proxima Nova"/>
                <a:sym typeface="Proxima Nova"/>
              </a:rPr>
              <a:t>English:</a:t>
            </a:r>
            <a:endParaRPr b="1">
              <a:latin typeface="Proxima Nova"/>
              <a:ea typeface="Proxima Nova"/>
              <a:cs typeface="Proxima Nova"/>
              <a:sym typeface="Proxima Nova"/>
            </a:endParaRPr>
          </a:p>
          <a:p>
            <a:pPr marL="0" lvl="0" indent="0" algn="l" rtl="0">
              <a:spcBef>
                <a:spcPts val="1000"/>
              </a:spcBef>
              <a:spcAft>
                <a:spcPts val="0"/>
              </a:spcAft>
              <a:buNone/>
            </a:pPr>
            <a:r>
              <a:rPr lang="en">
                <a:latin typeface="Proxima Nova"/>
                <a:ea typeface="Proxima Nova"/>
                <a:cs typeface="Proxima Nova"/>
                <a:sym typeface="Proxima Nova"/>
              </a:rPr>
              <a:t>You calculate the Graph Laplacian for a given graph. Take its Eigenvalues. Order the Eigenvalues of the Graph Laplacian from small to large.</a:t>
            </a:r>
            <a:endParaRPr>
              <a:latin typeface="Proxima Nova"/>
              <a:ea typeface="Proxima Nova"/>
              <a:cs typeface="Proxima Nova"/>
              <a:sym typeface="Proxima Nova"/>
            </a:endParaRPr>
          </a:p>
          <a:p>
            <a:pPr marL="0" lvl="0" indent="0" algn="l" rtl="0">
              <a:spcBef>
                <a:spcPts val="1000"/>
              </a:spcBef>
              <a:spcAft>
                <a:spcPts val="0"/>
              </a:spcAft>
              <a:buNone/>
            </a:pPr>
            <a:r>
              <a:rPr lang="en">
                <a:latin typeface="Proxima Nova"/>
                <a:ea typeface="Proxima Nova"/>
                <a:cs typeface="Proxima Nova"/>
                <a:sym typeface="Proxima Nova"/>
              </a:rPr>
              <a:t>If there are </a:t>
            </a:r>
            <a:r>
              <a:rPr lang="en" i="1">
                <a:latin typeface="Proxima Nova"/>
                <a:ea typeface="Proxima Nova"/>
                <a:cs typeface="Proxima Nova"/>
                <a:sym typeface="Proxima Nova"/>
              </a:rPr>
              <a:t>K</a:t>
            </a:r>
            <a:r>
              <a:rPr lang="en">
                <a:latin typeface="Proxima Nova"/>
                <a:ea typeface="Proxima Nova"/>
                <a:cs typeface="Proxima Nova"/>
                <a:sym typeface="Proxima Nova"/>
              </a:rPr>
              <a:t> connected components, you will find </a:t>
            </a:r>
            <a:r>
              <a:rPr lang="en" i="1">
                <a:latin typeface="Proxima Nova"/>
                <a:ea typeface="Proxima Nova"/>
                <a:cs typeface="Proxima Nova"/>
                <a:sym typeface="Proxima Nova"/>
              </a:rPr>
              <a:t>K</a:t>
            </a:r>
            <a:r>
              <a:rPr lang="en">
                <a:latin typeface="Proxima Nova"/>
                <a:ea typeface="Proxima Nova"/>
                <a:cs typeface="Proxima Nova"/>
                <a:sym typeface="Proxima Nova"/>
              </a:rPr>
              <a:t> of those eigenvalues to be 0.</a:t>
            </a:r>
            <a:endParaRPr>
              <a:latin typeface="Proxima Nova"/>
              <a:ea typeface="Proxima Nova"/>
              <a:cs typeface="Proxima Nova"/>
              <a:sym typeface="Proxima Nova"/>
            </a:endParaRPr>
          </a:p>
          <a:p>
            <a:pPr marL="0" lvl="0" indent="0" algn="l" rtl="0">
              <a:spcBef>
                <a:spcPts val="1000"/>
              </a:spcBef>
              <a:spcAft>
                <a:spcPts val="1000"/>
              </a:spcAft>
              <a:buNone/>
            </a:pPr>
            <a:r>
              <a:rPr lang="en">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The first eigenvalue will always be zero)</a:t>
            </a:r>
            <a:endParaRPr>
              <a:latin typeface="Proxima Nova"/>
              <a:ea typeface="Proxima Nova"/>
              <a:cs typeface="Proxima Nova"/>
              <a:sym typeface="Proxima Nova"/>
            </a:endParaRPr>
          </a:p>
        </p:txBody>
      </p:sp>
      <p:sp>
        <p:nvSpPr>
          <p:cNvPr id="1016" name="Google Shape;101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1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40350" y="660775"/>
            <a:ext cx="2163651" cy="3229449"/>
          </a:xfrm>
          <a:prstGeom prst="rect">
            <a:avLst/>
          </a:prstGeom>
          <a:noFill/>
          <a:ln>
            <a:noFill/>
          </a:ln>
        </p:spPr>
      </p:pic>
      <p:pic>
        <p:nvPicPr>
          <p:cNvPr id="1022" name="Google Shape;1022;p10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83275" y="731700"/>
            <a:ext cx="2163651" cy="3229449"/>
          </a:xfrm>
          <a:prstGeom prst="rect">
            <a:avLst/>
          </a:prstGeom>
          <a:noFill/>
          <a:ln>
            <a:noFill/>
          </a:ln>
        </p:spPr>
      </p:pic>
      <p:sp>
        <p:nvSpPr>
          <p:cNvPr id="1023" name="Google Shape;1023;p103"/>
          <p:cNvSpPr txBox="1"/>
          <p:nvPr/>
        </p:nvSpPr>
        <p:spPr>
          <a:xfrm>
            <a:off x="1083425" y="3978175"/>
            <a:ext cx="69990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n">
                <a:latin typeface="Proxima Nova"/>
                <a:ea typeface="Proxima Nova"/>
                <a:cs typeface="Proxima Nova"/>
                <a:sym typeface="Proxima Nova"/>
              </a:rPr>
              <a:t>If we have two completely detached components, the first two Eigenvalues will be zero. Not very useful!</a:t>
            </a:r>
            <a:endParaRPr>
              <a:latin typeface="Proxima Nova"/>
              <a:ea typeface="Proxima Nova"/>
              <a:cs typeface="Proxima Nova"/>
              <a:sym typeface="Proxima Nova"/>
            </a:endParaRPr>
          </a:p>
        </p:txBody>
      </p:sp>
      <p:sp>
        <p:nvSpPr>
          <p:cNvPr id="1024" name="Google Shape;1024;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0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93149" y="245325"/>
            <a:ext cx="4757699" cy="3229449"/>
          </a:xfrm>
          <a:prstGeom prst="rect">
            <a:avLst/>
          </a:prstGeom>
          <a:noFill/>
          <a:ln>
            <a:noFill/>
          </a:ln>
        </p:spPr>
      </p:pic>
      <p:sp>
        <p:nvSpPr>
          <p:cNvPr id="1030" name="Google Shape;1030;p104"/>
          <p:cNvSpPr txBox="1"/>
          <p:nvPr/>
        </p:nvSpPr>
        <p:spPr>
          <a:xfrm>
            <a:off x="380600" y="3749575"/>
            <a:ext cx="8501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Clr>
                <a:schemeClr val="dk1"/>
              </a:buClr>
              <a:buSzPts val="1100"/>
              <a:buFont typeface="Arial"/>
              <a:buNone/>
            </a:pPr>
            <a:r>
              <a:rPr lang="en">
                <a:solidFill>
                  <a:schemeClr val="dk1"/>
                </a:solidFill>
                <a:latin typeface="Proxima Nova"/>
                <a:ea typeface="Proxima Nova"/>
                <a:cs typeface="Proxima Nova"/>
                <a:sym typeface="Proxima Nova"/>
              </a:rPr>
              <a:t>If we have two highly polarized clusters, then the second eigenvalue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will be </a:t>
            </a:r>
            <a:r>
              <a:rPr lang="en" i="1">
                <a:solidFill>
                  <a:schemeClr val="dk1"/>
                </a:solidFill>
                <a:latin typeface="Proxima Nova"/>
                <a:ea typeface="Proxima Nova"/>
                <a:cs typeface="Proxima Nova"/>
                <a:sym typeface="Proxima Nova"/>
              </a:rPr>
              <a:t>close</a:t>
            </a:r>
            <a:r>
              <a:rPr lang="en">
                <a:solidFill>
                  <a:schemeClr val="dk1"/>
                </a:solidFill>
                <a:latin typeface="Proxima Nova"/>
                <a:ea typeface="Proxima Nova"/>
                <a:cs typeface="Proxima Nova"/>
                <a:sym typeface="Proxima Nova"/>
              </a:rPr>
              <a:t> to zero</a:t>
            </a:r>
            <a:endParaRPr>
              <a:latin typeface="Proxima Nova"/>
              <a:ea typeface="Proxima Nova"/>
              <a:cs typeface="Proxima Nova"/>
              <a:sym typeface="Proxima Nova"/>
            </a:endParaRPr>
          </a:p>
        </p:txBody>
      </p:sp>
      <p:sp>
        <p:nvSpPr>
          <p:cNvPr id="1031" name="Google Shape;103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92</a:t>
            </a:fld>
            <a:endParaRPr/>
          </a:p>
        </p:txBody>
      </p:sp>
      <p:pic>
        <p:nvPicPr>
          <p:cNvPr id="1032" name="Google Shape;1032;p104"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265490">
            <a:off x="5401305" y="4030925"/>
            <a:ext cx="432291" cy="1077805"/>
          </a:xfrm>
          <a:prstGeom prst="rect">
            <a:avLst/>
          </a:prstGeom>
          <a:noFill/>
          <a:ln>
            <a:noFill/>
          </a:ln>
        </p:spPr>
      </p:pic>
      <p:sp>
        <p:nvSpPr>
          <p:cNvPr id="1033" name="Google Shape;1033;p104"/>
          <p:cNvSpPr txBox="1"/>
          <p:nvPr/>
        </p:nvSpPr>
        <p:spPr>
          <a:xfrm>
            <a:off x="2049450" y="4464475"/>
            <a:ext cx="2910900" cy="400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Known as the Fiedler Eigenvalue</a:t>
            </a:r>
            <a:endParaRPr sz="12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93149" y="245325"/>
            <a:ext cx="4757699" cy="3229449"/>
          </a:xfrm>
          <a:prstGeom prst="rect">
            <a:avLst/>
          </a:prstGeom>
          <a:noFill/>
          <a:ln>
            <a:noFill/>
          </a:ln>
        </p:spPr>
      </p:pic>
      <p:sp>
        <p:nvSpPr>
          <p:cNvPr id="1039" name="Google Shape;1039;p105"/>
          <p:cNvSpPr txBox="1"/>
          <p:nvPr/>
        </p:nvSpPr>
        <p:spPr>
          <a:xfrm>
            <a:off x="380600" y="3749575"/>
            <a:ext cx="85017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Proxima Nova"/>
                <a:ea typeface="Proxima Nova"/>
                <a:cs typeface="Proxima Nova"/>
                <a:sym typeface="Proxima Nova"/>
              </a:rPr>
              <a:t>If we have two highly polarized clusters, then the second eigenvalue</a:t>
            </a:r>
            <a:r>
              <a:rPr lang="en">
                <a:solidFill>
                  <a:schemeClr val="dk1"/>
                </a:solidFill>
                <a:latin typeface="Proxima Nova"/>
                <a:ea typeface="Proxima Nova"/>
                <a:cs typeface="Proxima Nova"/>
                <a:sym typeface="Proxima Nova"/>
              </a:rPr>
              <a:t>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r>
              <a:rPr lang="en">
                <a:latin typeface="Proxima Nova"/>
                <a:ea typeface="Proxima Nova"/>
                <a:cs typeface="Proxima Nova"/>
                <a:sym typeface="Proxima Nova"/>
              </a:rPr>
              <a:t>will be </a:t>
            </a:r>
            <a:r>
              <a:rPr lang="en" i="1">
                <a:latin typeface="Proxima Nova"/>
                <a:ea typeface="Proxima Nova"/>
                <a:cs typeface="Proxima Nova"/>
                <a:sym typeface="Proxima Nova"/>
              </a:rPr>
              <a:t>close</a:t>
            </a:r>
            <a:r>
              <a:rPr lang="en">
                <a:latin typeface="Proxima Nova"/>
                <a:ea typeface="Proxima Nova"/>
                <a:cs typeface="Proxima Nova"/>
                <a:sym typeface="Proxima Nova"/>
              </a:rPr>
              <a:t> to zero</a:t>
            </a:r>
            <a:endParaRPr>
              <a:latin typeface="Proxima Nova"/>
              <a:ea typeface="Proxima Nova"/>
              <a:cs typeface="Proxima Nova"/>
              <a:sym typeface="Proxima Nova"/>
            </a:endParaRPr>
          </a:p>
          <a:p>
            <a:pPr marL="0" lvl="0" indent="0" algn="l" rtl="0">
              <a:lnSpc>
                <a:spcPct val="150000"/>
              </a:lnSpc>
              <a:spcBef>
                <a:spcPts val="1000"/>
              </a:spcBef>
              <a:spcAft>
                <a:spcPts val="1000"/>
              </a:spcAft>
              <a:buNone/>
            </a:pPr>
            <a:r>
              <a:rPr lang="en" b="1">
                <a:latin typeface="Proxima Nova"/>
                <a:ea typeface="Proxima Nova"/>
                <a:cs typeface="Proxima Nova"/>
                <a:sym typeface="Proxima Nova"/>
              </a:rPr>
              <a:t>Very useful:</a:t>
            </a:r>
            <a:r>
              <a:rPr lang="en">
                <a:latin typeface="Proxima Nova"/>
                <a:ea typeface="Proxima Nova"/>
                <a:cs typeface="Proxima Nova"/>
                <a:sym typeface="Proxima Nova"/>
              </a:rPr>
              <a:t> the smaller λ</a:t>
            </a:r>
            <a:r>
              <a:rPr lang="en" baseline="-25000">
                <a:latin typeface="Proxima Nova"/>
                <a:ea typeface="Proxima Nova"/>
                <a:cs typeface="Proxima Nova"/>
                <a:sym typeface="Proxima Nova"/>
              </a:rPr>
              <a:t>2</a:t>
            </a:r>
            <a:r>
              <a:rPr lang="en">
                <a:latin typeface="Proxima Nova"/>
                <a:ea typeface="Proxima Nova"/>
                <a:cs typeface="Proxima Nova"/>
                <a:sym typeface="Proxima Nova"/>
              </a:rPr>
              <a:t>(</a:t>
            </a:r>
            <a:r>
              <a:rPr lang="en" b="1">
                <a:latin typeface="Proxima Nova"/>
                <a:ea typeface="Proxima Nova"/>
                <a:cs typeface="Proxima Nova"/>
                <a:sym typeface="Proxima Nova"/>
              </a:rPr>
              <a:t>L</a:t>
            </a:r>
            <a:r>
              <a:rPr lang="en">
                <a:latin typeface="Proxima Nova"/>
                <a:ea typeface="Proxima Nova"/>
                <a:cs typeface="Proxima Nova"/>
                <a:sym typeface="Proxima Nova"/>
              </a:rPr>
              <a:t>) is, the more amenable the graph is to being separated into two subgraphs (i.e., more polarized)</a:t>
            </a:r>
            <a:endParaRPr>
              <a:latin typeface="Proxima Nova"/>
              <a:ea typeface="Proxima Nova"/>
              <a:cs typeface="Proxima Nova"/>
              <a:sym typeface="Proxima Nova"/>
            </a:endParaRPr>
          </a:p>
        </p:txBody>
      </p:sp>
      <p:sp>
        <p:nvSpPr>
          <p:cNvPr id="1040" name="Google Shape;1040;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06"/>
          <p:cNvSpPr txBox="1"/>
          <p:nvPr/>
        </p:nvSpPr>
        <p:spPr>
          <a:xfrm>
            <a:off x="321150" y="355025"/>
            <a:ext cx="85755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Proxima Nova"/>
                <a:ea typeface="Proxima Nova"/>
                <a:cs typeface="Proxima Nova"/>
                <a:sym typeface="Proxima Nova"/>
              </a:rPr>
              <a:t>Binary partitioning of graphs then becomes extremely easy:</a:t>
            </a:r>
            <a:endParaRPr>
              <a:latin typeface="Proxima Nova"/>
              <a:ea typeface="Proxima Nova"/>
              <a:cs typeface="Proxima Nova"/>
              <a:sym typeface="Proxima Nova"/>
            </a:endParaRPr>
          </a:p>
          <a:p>
            <a:pPr marL="457200" lvl="0" indent="-317500" algn="l" rtl="0">
              <a:lnSpc>
                <a:spcPct val="150000"/>
              </a:lnSpc>
              <a:spcBef>
                <a:spcPts val="1000"/>
              </a:spcBef>
              <a:spcAft>
                <a:spcPts val="0"/>
              </a:spcAft>
              <a:buSzPts val="1400"/>
              <a:buFont typeface="Proxima Nova"/>
              <a:buChar char="●"/>
            </a:pPr>
            <a:r>
              <a:rPr lang="en">
                <a:latin typeface="Proxima Nova"/>
                <a:ea typeface="Proxima Nova"/>
                <a:cs typeface="Proxima Nova"/>
                <a:sym typeface="Proxima Nova"/>
              </a:rPr>
              <a:t>Take the Eigenvector associated with the second smallest Eigenvalue</a:t>
            </a:r>
            <a:r>
              <a:rPr lang="en">
                <a:solidFill>
                  <a:schemeClr val="dk1"/>
                </a:solidFill>
                <a:latin typeface="Proxima Nova"/>
                <a:ea typeface="Proxima Nova"/>
                <a:cs typeface="Proxima Nova"/>
                <a:sym typeface="Proxima Nova"/>
              </a:rPr>
              <a:t>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The signs of the entries of this Eigenvector tell you which node belongs to which cluster! </a:t>
            </a:r>
            <a:endParaRPr>
              <a:latin typeface="Proxima Nova"/>
              <a:ea typeface="Proxima Nova"/>
              <a:cs typeface="Proxima Nova"/>
              <a:sym typeface="Proxima Nova"/>
            </a:endParaRPr>
          </a:p>
        </p:txBody>
      </p:sp>
      <p:sp>
        <p:nvSpPr>
          <p:cNvPr id="1046" name="Google Shape;1046;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Google Shape;1051;p10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2550" y="2522185"/>
            <a:ext cx="2631624" cy="1165475"/>
          </a:xfrm>
          <a:prstGeom prst="rect">
            <a:avLst/>
          </a:prstGeom>
          <a:noFill/>
          <a:ln>
            <a:noFill/>
          </a:ln>
        </p:spPr>
      </p:pic>
      <p:sp>
        <p:nvSpPr>
          <p:cNvPr id="1052" name="Google Shape;1052;p107"/>
          <p:cNvSpPr txBox="1"/>
          <p:nvPr/>
        </p:nvSpPr>
        <p:spPr>
          <a:xfrm>
            <a:off x="321150" y="355025"/>
            <a:ext cx="85755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Binary partitioning of graphs then becomes extremely easy:</a:t>
            </a:r>
            <a:endParaRPr>
              <a:solidFill>
                <a:schemeClr val="dk1"/>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Take the Eigenvector associated with the second smallest Eigenvalue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signs of the entries of this Eigenvector tell you which node belongs to which cluster! </a:t>
            </a:r>
            <a:endParaRPr>
              <a:latin typeface="Proxima Nova"/>
              <a:ea typeface="Proxima Nova"/>
              <a:cs typeface="Proxima Nova"/>
              <a:sym typeface="Proxima Nova"/>
            </a:endParaRPr>
          </a:p>
        </p:txBody>
      </p:sp>
      <p:sp>
        <p:nvSpPr>
          <p:cNvPr id="1053" name="Google Shape;1053;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0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2550" y="2522185"/>
            <a:ext cx="2631624" cy="1165475"/>
          </a:xfrm>
          <a:prstGeom prst="rect">
            <a:avLst/>
          </a:prstGeom>
          <a:noFill/>
          <a:ln>
            <a:noFill/>
          </a:ln>
        </p:spPr>
      </p:pic>
      <p:pic>
        <p:nvPicPr>
          <p:cNvPr id="1059" name="Google Shape;1059;p10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946574" y="2089700"/>
            <a:ext cx="4165728" cy="2279361"/>
          </a:xfrm>
          <a:prstGeom prst="rect">
            <a:avLst/>
          </a:prstGeom>
          <a:noFill/>
          <a:ln>
            <a:noFill/>
          </a:ln>
        </p:spPr>
      </p:pic>
      <p:sp>
        <p:nvSpPr>
          <p:cNvPr id="1060" name="Google Shape;1060;p108"/>
          <p:cNvSpPr txBox="1"/>
          <p:nvPr/>
        </p:nvSpPr>
        <p:spPr>
          <a:xfrm>
            <a:off x="321150" y="355025"/>
            <a:ext cx="85755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Binary partitioning of graphs then becomes extremely easy:</a:t>
            </a:r>
            <a:endParaRPr>
              <a:solidFill>
                <a:schemeClr val="dk1"/>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Take the Eigenvector associated with the second smallest Eigenvalue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signs of the entries of this Eigenvector tell you which node belongs to which cluster! </a:t>
            </a:r>
            <a:endParaRPr>
              <a:latin typeface="Proxima Nova"/>
              <a:ea typeface="Proxima Nova"/>
              <a:cs typeface="Proxima Nova"/>
              <a:sym typeface="Proxima Nova"/>
            </a:endParaRPr>
          </a:p>
        </p:txBody>
      </p:sp>
      <p:sp>
        <p:nvSpPr>
          <p:cNvPr id="1061" name="Google Shape;1061;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10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64700" y="2116975"/>
            <a:ext cx="1680875" cy="2224801"/>
          </a:xfrm>
          <a:prstGeom prst="rect">
            <a:avLst/>
          </a:prstGeom>
          <a:noFill/>
          <a:ln>
            <a:noFill/>
          </a:ln>
        </p:spPr>
      </p:pic>
      <p:pic>
        <p:nvPicPr>
          <p:cNvPr id="1067" name="Google Shape;1067;p10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2550" y="2522185"/>
            <a:ext cx="2631624" cy="1165475"/>
          </a:xfrm>
          <a:prstGeom prst="rect">
            <a:avLst/>
          </a:prstGeom>
          <a:noFill/>
          <a:ln>
            <a:noFill/>
          </a:ln>
        </p:spPr>
      </p:pic>
      <p:pic>
        <p:nvPicPr>
          <p:cNvPr id="1068" name="Google Shape;1068;p10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946574" y="2089700"/>
            <a:ext cx="4165728" cy="2279361"/>
          </a:xfrm>
          <a:prstGeom prst="rect">
            <a:avLst/>
          </a:prstGeom>
          <a:noFill/>
          <a:ln>
            <a:noFill/>
          </a:ln>
        </p:spPr>
      </p:pic>
      <p:sp>
        <p:nvSpPr>
          <p:cNvPr id="1069" name="Google Shape;1069;p109"/>
          <p:cNvSpPr txBox="1"/>
          <p:nvPr/>
        </p:nvSpPr>
        <p:spPr>
          <a:xfrm>
            <a:off x="321150" y="355025"/>
            <a:ext cx="85755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Binary partitioning of graphs then becomes extremely easy:</a:t>
            </a:r>
            <a:endParaRPr>
              <a:solidFill>
                <a:schemeClr val="dk1"/>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Take the Eigenvector associated with the second smallest Eigenvalue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signs of the entries of this Eigenvector tell you which node belongs to which cluster! </a:t>
            </a:r>
            <a:endParaRPr>
              <a:latin typeface="Proxima Nova"/>
              <a:ea typeface="Proxima Nova"/>
              <a:cs typeface="Proxima Nova"/>
              <a:sym typeface="Proxima Nova"/>
            </a:endParaRPr>
          </a:p>
        </p:txBody>
      </p:sp>
      <p:sp>
        <p:nvSpPr>
          <p:cNvPr id="1070" name="Google Shape;1070;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1075" name="Google Shape;1075;p1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64700" y="2116975"/>
            <a:ext cx="1680875" cy="2224801"/>
          </a:xfrm>
          <a:prstGeom prst="rect">
            <a:avLst/>
          </a:prstGeom>
          <a:noFill/>
          <a:ln>
            <a:noFill/>
          </a:ln>
        </p:spPr>
      </p:pic>
      <p:pic>
        <p:nvPicPr>
          <p:cNvPr id="1076" name="Google Shape;1076;p11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62550" y="2522185"/>
            <a:ext cx="2631624" cy="1165475"/>
          </a:xfrm>
          <a:prstGeom prst="rect">
            <a:avLst/>
          </a:prstGeom>
          <a:noFill/>
          <a:ln>
            <a:noFill/>
          </a:ln>
        </p:spPr>
      </p:pic>
      <p:pic>
        <p:nvPicPr>
          <p:cNvPr id="1077" name="Google Shape;1077;p11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946574" y="2089700"/>
            <a:ext cx="4165728" cy="2279361"/>
          </a:xfrm>
          <a:prstGeom prst="rect">
            <a:avLst/>
          </a:prstGeom>
          <a:noFill/>
          <a:ln>
            <a:noFill/>
          </a:ln>
        </p:spPr>
      </p:pic>
      <p:sp>
        <p:nvSpPr>
          <p:cNvPr id="1078" name="Google Shape;1078;p110"/>
          <p:cNvSpPr txBox="1"/>
          <p:nvPr/>
        </p:nvSpPr>
        <p:spPr>
          <a:xfrm>
            <a:off x="321150" y="355025"/>
            <a:ext cx="8575500" cy="1174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Binary partitioning of graphs then becomes extremely easy:</a:t>
            </a:r>
            <a:endParaRPr>
              <a:solidFill>
                <a:schemeClr val="dk1"/>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Take the Eigenvector associated with the second smallest Eigenvalue λ</a:t>
            </a:r>
            <a:r>
              <a:rPr lang="en" baseline="-25000">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a:t>
            </a:r>
            <a:r>
              <a:rPr lang="en" b="1">
                <a:solidFill>
                  <a:schemeClr val="dk1"/>
                </a:solidFill>
                <a:latin typeface="Proxima Nova"/>
                <a:ea typeface="Proxima Nova"/>
                <a:cs typeface="Proxima Nova"/>
                <a:sym typeface="Proxima Nova"/>
              </a:rPr>
              <a:t>L</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457200" lvl="0" indent="-317500" algn="l" rtl="0">
              <a:lnSpc>
                <a:spcPct val="15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signs of the entries of this Eigenvector tell you which node belongs to which cluster! </a:t>
            </a:r>
            <a:endParaRPr>
              <a:latin typeface="Proxima Nova"/>
              <a:ea typeface="Proxima Nova"/>
              <a:cs typeface="Proxima Nova"/>
              <a:sym typeface="Proxima Nova"/>
            </a:endParaRPr>
          </a:p>
        </p:txBody>
      </p:sp>
      <p:sp>
        <p:nvSpPr>
          <p:cNvPr id="1079" name="Google Shape;1079;p110"/>
          <p:cNvSpPr/>
          <p:nvPr/>
        </p:nvSpPr>
        <p:spPr>
          <a:xfrm>
            <a:off x="8349575" y="2120850"/>
            <a:ext cx="496500" cy="7368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0" name="Google Shape;1080;p110"/>
          <p:cNvSpPr/>
          <p:nvPr/>
        </p:nvSpPr>
        <p:spPr>
          <a:xfrm>
            <a:off x="51075" y="2571750"/>
            <a:ext cx="830400" cy="1065900"/>
          </a:xfrm>
          <a:prstGeom prst="rect">
            <a:avLst/>
          </a:prstGeom>
          <a:solidFill>
            <a:srgbClr val="FFFC00">
              <a:alpha val="36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sp>
        <p:nvSpPr>
          <p:cNvPr id="1082" name="Google Shape;1082;p110"/>
          <p:cNvSpPr/>
          <p:nvPr/>
        </p:nvSpPr>
        <p:spPr>
          <a:xfrm>
            <a:off x="965475" y="2571750"/>
            <a:ext cx="1828800" cy="1065900"/>
          </a:xfrm>
          <a:prstGeom prst="rect">
            <a:avLst/>
          </a:prstGeom>
          <a:solidFill>
            <a:srgbClr val="6AA84F">
              <a:alpha val="16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110"/>
          <p:cNvSpPr/>
          <p:nvPr/>
        </p:nvSpPr>
        <p:spPr>
          <a:xfrm>
            <a:off x="8349575" y="2900225"/>
            <a:ext cx="496500" cy="1468800"/>
          </a:xfrm>
          <a:prstGeom prst="rect">
            <a:avLst/>
          </a:prstGeom>
          <a:solidFill>
            <a:srgbClr val="6AA84F">
              <a:alpha val="16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93149" y="957025"/>
            <a:ext cx="4757699" cy="3229449"/>
          </a:xfrm>
          <a:prstGeom prst="rect">
            <a:avLst/>
          </a:prstGeom>
          <a:noFill/>
          <a:ln>
            <a:noFill/>
          </a:ln>
        </p:spPr>
      </p:pic>
      <p:sp>
        <p:nvSpPr>
          <p:cNvPr id="1089" name="Google Shape;1089;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2340</Words>
  <Application>Microsoft Office PowerPoint</Application>
  <PresentationFormat>On-screen Show (16:9)</PresentationFormat>
  <Paragraphs>359</Paragraphs>
  <Slides>101</Slides>
  <Notes>101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Proxima Nova</vt:lpstr>
      <vt:lpstr>Proxima Nova Extrabold</vt:lpstr>
      <vt:lpstr>Proxima Nova Semibold</vt:lpstr>
      <vt:lpstr>Arial</vt:lpstr>
      <vt:lpstr>Simple Light</vt:lpstr>
      <vt:lpstr>CAP 6317/4773: Social Media Mining  Lecture 17: Community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Guillermo Garcia Hidalgo</cp:lastModifiedBy>
  <cp:revision>1</cp:revision>
  <dcterms:modified xsi:type="dcterms:W3CDTF">2025-03-06T14:50:04Z</dcterms:modified>
</cp:coreProperties>
</file>